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14"/>
  </p:notesMasterIdLst>
  <p:sldIdLst>
    <p:sldId id="256" r:id="rId2"/>
    <p:sldId id="257" r:id="rId3"/>
    <p:sldId id="291" r:id="rId4"/>
    <p:sldId id="293" r:id="rId5"/>
    <p:sldId id="294" r:id="rId6"/>
    <p:sldId id="292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1" r:id="rId32"/>
    <p:sldId id="320" r:id="rId33"/>
    <p:sldId id="322" r:id="rId34"/>
    <p:sldId id="323" r:id="rId35"/>
    <p:sldId id="324" r:id="rId36"/>
    <p:sldId id="328" r:id="rId37"/>
    <p:sldId id="329" r:id="rId38"/>
    <p:sldId id="330" r:id="rId39"/>
    <p:sldId id="331" r:id="rId40"/>
    <p:sldId id="333" r:id="rId41"/>
    <p:sldId id="332" r:id="rId42"/>
    <p:sldId id="325" r:id="rId43"/>
    <p:sldId id="326" r:id="rId44"/>
    <p:sldId id="327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34" r:id="rId55"/>
    <p:sldId id="344" r:id="rId56"/>
    <p:sldId id="356" r:id="rId57"/>
    <p:sldId id="357" r:id="rId58"/>
    <p:sldId id="346" r:id="rId59"/>
    <p:sldId id="345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8" r:id="rId70"/>
    <p:sldId id="359" r:id="rId71"/>
    <p:sldId id="360" r:id="rId72"/>
    <p:sldId id="38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2" r:id="rId93"/>
    <p:sldId id="383" r:id="rId94"/>
    <p:sldId id="381" r:id="rId95"/>
    <p:sldId id="384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93" r:id="rId105"/>
    <p:sldId id="394" r:id="rId106"/>
    <p:sldId id="395" r:id="rId107"/>
    <p:sldId id="396" r:id="rId108"/>
    <p:sldId id="397" r:id="rId109"/>
    <p:sldId id="398" r:id="rId110"/>
    <p:sldId id="399" r:id="rId111"/>
    <p:sldId id="400" r:id="rId112"/>
    <p:sldId id="401" r:id="rId1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8CB5AE-3FBD-4587-9014-E5B2EF06726E}">
  <a:tblStyle styleId="{0C8CB5AE-3FBD-4587-9014-E5B2EF0672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A5FF3-700F-476B-947D-43A0C8B3F8C5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D8ACE0-8615-4E2D-A384-CB7A1C88E5A2}">
      <dgm:prSet phldrT="[Text]"/>
      <dgm:spPr/>
      <dgm:t>
        <a:bodyPr/>
        <a:lstStyle/>
        <a:p>
          <a:r>
            <a:rPr lang="en-US" dirty="0"/>
            <a:t>Defines</a:t>
          </a:r>
        </a:p>
      </dgm:t>
    </dgm:pt>
    <dgm:pt modelId="{0DFD3248-8B78-483F-AAA8-BEE687FEF7B3}" type="parTrans" cxnId="{435A128D-92CD-4E14-8986-F9663752DFCE}">
      <dgm:prSet/>
      <dgm:spPr/>
      <dgm:t>
        <a:bodyPr/>
        <a:lstStyle/>
        <a:p>
          <a:endParaRPr lang="en-US"/>
        </a:p>
      </dgm:t>
    </dgm:pt>
    <dgm:pt modelId="{E3EC1BAF-7163-48A5-8142-E12D01D1A8AA}" type="sibTrans" cxnId="{435A128D-92CD-4E14-8986-F9663752DFCE}">
      <dgm:prSet/>
      <dgm:spPr/>
      <dgm:t>
        <a:bodyPr/>
        <a:lstStyle/>
        <a:p>
          <a:endParaRPr lang="en-US"/>
        </a:p>
      </dgm:t>
    </dgm:pt>
    <dgm:pt modelId="{9B03321B-708B-4F2D-83C5-A7B1E44FBD13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AD804A7A-3BE4-4007-AC19-52B24E639730}" type="parTrans" cxnId="{B9BF56A8-8117-4308-B2AD-C3AF07DC410B}">
      <dgm:prSet/>
      <dgm:spPr/>
      <dgm:t>
        <a:bodyPr/>
        <a:lstStyle/>
        <a:p>
          <a:endParaRPr lang="en-US"/>
        </a:p>
      </dgm:t>
    </dgm:pt>
    <dgm:pt modelId="{405F251D-1842-411D-9C4F-16CA1477C406}" type="sibTrans" cxnId="{B9BF56A8-8117-4308-B2AD-C3AF07DC410B}">
      <dgm:prSet/>
      <dgm:spPr/>
      <dgm:t>
        <a:bodyPr/>
        <a:lstStyle/>
        <a:p>
          <a:endParaRPr lang="en-US"/>
        </a:p>
      </dgm:t>
    </dgm:pt>
    <dgm:pt modelId="{CB2C2FAD-F895-4334-A670-DE8BD3F65DDE}">
      <dgm:prSet phldrT="[Text]"/>
      <dgm:spPr/>
      <dgm:t>
        <a:bodyPr/>
        <a:lstStyle/>
        <a:p>
          <a:r>
            <a:rPr lang="en-US" dirty="0"/>
            <a:t>Loop</a:t>
          </a:r>
        </a:p>
      </dgm:t>
    </dgm:pt>
    <dgm:pt modelId="{2BBB2CAF-CE74-45D3-A036-9B21611B97F1}" type="parTrans" cxnId="{2FC65547-E0BB-4894-869C-B6E88556A565}">
      <dgm:prSet/>
      <dgm:spPr/>
      <dgm:t>
        <a:bodyPr/>
        <a:lstStyle/>
        <a:p>
          <a:endParaRPr lang="en-US"/>
        </a:p>
      </dgm:t>
    </dgm:pt>
    <dgm:pt modelId="{F164B3E6-9AA5-4B33-9EAF-5923BDD566CD}" type="sibTrans" cxnId="{2FC65547-E0BB-4894-869C-B6E88556A565}">
      <dgm:prSet/>
      <dgm:spPr/>
      <dgm:t>
        <a:bodyPr/>
        <a:lstStyle/>
        <a:p>
          <a:endParaRPr lang="en-US"/>
        </a:p>
      </dgm:t>
    </dgm:pt>
    <dgm:pt modelId="{89ACC30E-A236-4035-A11D-062A1066ED2C}" type="pres">
      <dgm:prSet presAssocID="{681A5FF3-700F-476B-947D-43A0C8B3F8C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F7AB1F4-9081-40A9-9B6A-BC207E553311}" type="pres">
      <dgm:prSet presAssocID="{C4D8ACE0-8615-4E2D-A384-CB7A1C88E5A2}" presName="Accent1" presStyleCnt="0"/>
      <dgm:spPr/>
    </dgm:pt>
    <dgm:pt modelId="{8FDA945C-B794-4DA6-9B33-D12F96FEA279}" type="pres">
      <dgm:prSet presAssocID="{C4D8ACE0-8615-4E2D-A384-CB7A1C88E5A2}" presName="Accent" presStyleLbl="node1" presStyleIdx="0" presStyleCnt="3"/>
      <dgm:spPr/>
    </dgm:pt>
    <dgm:pt modelId="{36E5B32B-5E03-4C55-B235-36591C9E401C}" type="pres">
      <dgm:prSet presAssocID="{C4D8ACE0-8615-4E2D-A384-CB7A1C88E5A2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683F86B-BB29-40F1-B0C0-DD39641F163B}" type="pres">
      <dgm:prSet presAssocID="{9B03321B-708B-4F2D-83C5-A7B1E44FBD13}" presName="Accent2" presStyleCnt="0"/>
      <dgm:spPr/>
    </dgm:pt>
    <dgm:pt modelId="{FAB349D0-24AD-4F77-B5E6-F71D32CDEA6C}" type="pres">
      <dgm:prSet presAssocID="{9B03321B-708B-4F2D-83C5-A7B1E44FBD13}" presName="Accent" presStyleLbl="node1" presStyleIdx="1" presStyleCnt="3"/>
      <dgm:spPr/>
    </dgm:pt>
    <dgm:pt modelId="{1D93C6F1-2655-4304-9023-8732C7D3F33F}" type="pres">
      <dgm:prSet presAssocID="{9B03321B-708B-4F2D-83C5-A7B1E44FBD1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E755F32-0A46-4DFE-B8B0-15705E56ECC2}" type="pres">
      <dgm:prSet presAssocID="{CB2C2FAD-F895-4334-A670-DE8BD3F65DDE}" presName="Accent3" presStyleCnt="0"/>
      <dgm:spPr/>
    </dgm:pt>
    <dgm:pt modelId="{1CC0A4F5-FDA9-41D2-B3F0-6288B4652AEE}" type="pres">
      <dgm:prSet presAssocID="{CB2C2FAD-F895-4334-A670-DE8BD3F65DDE}" presName="Accent" presStyleLbl="node1" presStyleIdx="2" presStyleCnt="3"/>
      <dgm:spPr/>
    </dgm:pt>
    <dgm:pt modelId="{04D27A1C-46DD-41C7-B2B8-D09DCB13F3B1}" type="pres">
      <dgm:prSet presAssocID="{CB2C2FAD-F895-4334-A670-DE8BD3F65DD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856CA0A-EC9A-480A-9AEE-147CAA673741}" type="presOf" srcId="{CB2C2FAD-F895-4334-A670-DE8BD3F65DDE}" destId="{04D27A1C-46DD-41C7-B2B8-D09DCB13F3B1}" srcOrd="0" destOrd="0" presId="urn:microsoft.com/office/officeart/2009/layout/CircleArrowProcess"/>
    <dgm:cxn modelId="{2FC65547-E0BB-4894-869C-B6E88556A565}" srcId="{681A5FF3-700F-476B-947D-43A0C8B3F8C5}" destId="{CB2C2FAD-F895-4334-A670-DE8BD3F65DDE}" srcOrd="2" destOrd="0" parTransId="{2BBB2CAF-CE74-45D3-A036-9B21611B97F1}" sibTransId="{F164B3E6-9AA5-4B33-9EAF-5923BDD566CD}"/>
    <dgm:cxn modelId="{435A128D-92CD-4E14-8986-F9663752DFCE}" srcId="{681A5FF3-700F-476B-947D-43A0C8B3F8C5}" destId="{C4D8ACE0-8615-4E2D-A384-CB7A1C88E5A2}" srcOrd="0" destOrd="0" parTransId="{0DFD3248-8B78-483F-AAA8-BEE687FEF7B3}" sibTransId="{E3EC1BAF-7163-48A5-8142-E12D01D1A8AA}"/>
    <dgm:cxn modelId="{9A620499-5241-4FAA-A332-CFCF7972DB3E}" type="presOf" srcId="{681A5FF3-700F-476B-947D-43A0C8B3F8C5}" destId="{89ACC30E-A236-4035-A11D-062A1066ED2C}" srcOrd="0" destOrd="0" presId="urn:microsoft.com/office/officeart/2009/layout/CircleArrowProcess"/>
    <dgm:cxn modelId="{83A1A79C-0E86-4CFA-BC42-C5C12680C452}" type="presOf" srcId="{C4D8ACE0-8615-4E2D-A384-CB7A1C88E5A2}" destId="{36E5B32B-5E03-4C55-B235-36591C9E401C}" srcOrd="0" destOrd="0" presId="urn:microsoft.com/office/officeart/2009/layout/CircleArrowProcess"/>
    <dgm:cxn modelId="{B9BF56A8-8117-4308-B2AD-C3AF07DC410B}" srcId="{681A5FF3-700F-476B-947D-43A0C8B3F8C5}" destId="{9B03321B-708B-4F2D-83C5-A7B1E44FBD13}" srcOrd="1" destOrd="0" parTransId="{AD804A7A-3BE4-4007-AC19-52B24E639730}" sibTransId="{405F251D-1842-411D-9C4F-16CA1477C406}"/>
    <dgm:cxn modelId="{490EF2E7-2FC5-46AF-9307-011DD208A8E9}" type="presOf" srcId="{9B03321B-708B-4F2D-83C5-A7B1E44FBD13}" destId="{1D93C6F1-2655-4304-9023-8732C7D3F33F}" srcOrd="0" destOrd="0" presId="urn:microsoft.com/office/officeart/2009/layout/CircleArrowProcess"/>
    <dgm:cxn modelId="{147561C0-8E10-49F8-98DA-FCDA0C69A373}" type="presParOf" srcId="{89ACC30E-A236-4035-A11D-062A1066ED2C}" destId="{FF7AB1F4-9081-40A9-9B6A-BC207E553311}" srcOrd="0" destOrd="0" presId="urn:microsoft.com/office/officeart/2009/layout/CircleArrowProcess"/>
    <dgm:cxn modelId="{6A0AD602-B609-4D59-9423-9397E028B6F9}" type="presParOf" srcId="{FF7AB1F4-9081-40A9-9B6A-BC207E553311}" destId="{8FDA945C-B794-4DA6-9B33-D12F96FEA279}" srcOrd="0" destOrd="0" presId="urn:microsoft.com/office/officeart/2009/layout/CircleArrowProcess"/>
    <dgm:cxn modelId="{3616C484-6DD5-4779-849C-A21EBABD8927}" type="presParOf" srcId="{89ACC30E-A236-4035-A11D-062A1066ED2C}" destId="{36E5B32B-5E03-4C55-B235-36591C9E401C}" srcOrd="1" destOrd="0" presId="urn:microsoft.com/office/officeart/2009/layout/CircleArrowProcess"/>
    <dgm:cxn modelId="{4497A23C-90D6-4DC8-9481-B42210E64F48}" type="presParOf" srcId="{89ACC30E-A236-4035-A11D-062A1066ED2C}" destId="{7683F86B-BB29-40F1-B0C0-DD39641F163B}" srcOrd="2" destOrd="0" presId="urn:microsoft.com/office/officeart/2009/layout/CircleArrowProcess"/>
    <dgm:cxn modelId="{AFD7B32D-B95E-4B8A-9164-E7D78E29B7FB}" type="presParOf" srcId="{7683F86B-BB29-40F1-B0C0-DD39641F163B}" destId="{FAB349D0-24AD-4F77-B5E6-F71D32CDEA6C}" srcOrd="0" destOrd="0" presId="urn:microsoft.com/office/officeart/2009/layout/CircleArrowProcess"/>
    <dgm:cxn modelId="{2D666BF6-B002-4615-B59D-C8CF5E348CBC}" type="presParOf" srcId="{89ACC30E-A236-4035-A11D-062A1066ED2C}" destId="{1D93C6F1-2655-4304-9023-8732C7D3F33F}" srcOrd="3" destOrd="0" presId="urn:microsoft.com/office/officeart/2009/layout/CircleArrowProcess"/>
    <dgm:cxn modelId="{22689B41-1272-43F9-B98F-6E38F64307AB}" type="presParOf" srcId="{89ACC30E-A236-4035-A11D-062A1066ED2C}" destId="{7E755F32-0A46-4DFE-B8B0-15705E56ECC2}" srcOrd="4" destOrd="0" presId="urn:microsoft.com/office/officeart/2009/layout/CircleArrowProcess"/>
    <dgm:cxn modelId="{F7AF5114-A72E-49F2-A02F-A652C6E79210}" type="presParOf" srcId="{7E755F32-0A46-4DFE-B8B0-15705E56ECC2}" destId="{1CC0A4F5-FDA9-41D2-B3F0-6288B4652AEE}" srcOrd="0" destOrd="0" presId="urn:microsoft.com/office/officeart/2009/layout/CircleArrowProcess"/>
    <dgm:cxn modelId="{E0BCCAE5-831E-4196-AD1C-FF1BE22E8A3E}" type="presParOf" srcId="{89ACC30E-A236-4035-A11D-062A1066ED2C}" destId="{04D27A1C-46DD-41C7-B2B8-D09DCB13F3B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4FDA5D-ACDC-4E4B-B104-8921639F019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02A7C1-84B4-49FF-85F8-9B06CBA7593F}">
      <dgm:prSet phldrT="[Text]"/>
      <dgm:spPr/>
      <dgm:t>
        <a:bodyPr/>
        <a:lstStyle/>
        <a:p>
          <a:r>
            <a:rPr lang="en-US" dirty="0"/>
            <a:t>Defines</a:t>
          </a:r>
        </a:p>
      </dgm:t>
    </dgm:pt>
    <dgm:pt modelId="{45C148E6-7F35-4202-8829-A913A585BF17}" type="parTrans" cxnId="{E43D5487-16D3-4A05-AA9C-31FB9C3E48A8}">
      <dgm:prSet/>
      <dgm:spPr/>
      <dgm:t>
        <a:bodyPr/>
        <a:lstStyle/>
        <a:p>
          <a:endParaRPr lang="en-US"/>
        </a:p>
      </dgm:t>
    </dgm:pt>
    <dgm:pt modelId="{1E815402-2D53-47BC-8B0A-4BE2DE7BC760}" type="sibTrans" cxnId="{E43D5487-16D3-4A05-AA9C-31FB9C3E48A8}">
      <dgm:prSet/>
      <dgm:spPr/>
      <dgm:t>
        <a:bodyPr/>
        <a:lstStyle/>
        <a:p>
          <a:endParaRPr lang="en-US"/>
        </a:p>
      </dgm:t>
    </dgm:pt>
    <dgm:pt modelId="{E1F5E8FF-DE80-4B47-8FC3-01D1D85D386A}">
      <dgm:prSet phldrT="[Text]"/>
      <dgm:spPr/>
      <dgm:t>
        <a:bodyPr/>
        <a:lstStyle/>
        <a:p>
          <a:r>
            <a:rPr lang="en-US" dirty="0"/>
            <a:t>Functions</a:t>
          </a:r>
        </a:p>
      </dgm:t>
    </dgm:pt>
    <dgm:pt modelId="{B2FD9309-5E39-481B-B116-919F8DEFA434}" type="parTrans" cxnId="{1FF38CDE-4C97-49F8-B9EA-BDE0FF750933}">
      <dgm:prSet/>
      <dgm:spPr/>
      <dgm:t>
        <a:bodyPr/>
        <a:lstStyle/>
        <a:p>
          <a:endParaRPr lang="en-US"/>
        </a:p>
      </dgm:t>
    </dgm:pt>
    <dgm:pt modelId="{98EE2EEF-BDF9-4F34-B998-2D668ECD50BB}" type="sibTrans" cxnId="{1FF38CDE-4C97-49F8-B9EA-BDE0FF750933}">
      <dgm:prSet/>
      <dgm:spPr/>
      <dgm:t>
        <a:bodyPr/>
        <a:lstStyle/>
        <a:p>
          <a:endParaRPr lang="en-US"/>
        </a:p>
      </dgm:t>
    </dgm:pt>
    <dgm:pt modelId="{216ED24C-0E52-4966-8EFC-3D226BE6B90E}">
      <dgm:prSet phldrT="[Text]"/>
      <dgm:spPr/>
      <dgm:t>
        <a:bodyPr/>
        <a:lstStyle/>
        <a:p>
          <a:r>
            <a:rPr lang="en-US" dirty="0"/>
            <a:t>Main Loop</a:t>
          </a:r>
        </a:p>
      </dgm:t>
    </dgm:pt>
    <dgm:pt modelId="{9C47366E-F722-4595-992C-AF49A1E7DE83}" type="parTrans" cxnId="{2EE40C55-B82A-4DF8-B79F-033060661E81}">
      <dgm:prSet/>
      <dgm:spPr/>
      <dgm:t>
        <a:bodyPr/>
        <a:lstStyle/>
        <a:p>
          <a:endParaRPr lang="en-US"/>
        </a:p>
      </dgm:t>
    </dgm:pt>
    <dgm:pt modelId="{92355C55-3D86-4563-84C7-2A65AD9E54FA}" type="sibTrans" cxnId="{2EE40C55-B82A-4DF8-B79F-033060661E81}">
      <dgm:prSet/>
      <dgm:spPr/>
      <dgm:t>
        <a:bodyPr/>
        <a:lstStyle/>
        <a:p>
          <a:endParaRPr lang="en-US"/>
        </a:p>
      </dgm:t>
    </dgm:pt>
    <dgm:pt modelId="{05EEAEF6-5908-451C-9F7B-7C3EED01A554}" type="pres">
      <dgm:prSet presAssocID="{0A4FDA5D-ACDC-4E4B-B104-8921639F0193}" presName="linearFlow" presStyleCnt="0">
        <dgm:presLayoutVars>
          <dgm:resizeHandles val="exact"/>
        </dgm:presLayoutVars>
      </dgm:prSet>
      <dgm:spPr/>
    </dgm:pt>
    <dgm:pt modelId="{21D41C96-A8C6-4810-8F74-EF097E4AC02A}" type="pres">
      <dgm:prSet presAssocID="{5002A7C1-84B4-49FF-85F8-9B06CBA7593F}" presName="node" presStyleLbl="node1" presStyleIdx="0" presStyleCnt="3">
        <dgm:presLayoutVars>
          <dgm:bulletEnabled val="1"/>
        </dgm:presLayoutVars>
      </dgm:prSet>
      <dgm:spPr/>
    </dgm:pt>
    <dgm:pt modelId="{5E1271B7-F6E2-4FFF-A3B3-A29688451FB9}" type="pres">
      <dgm:prSet presAssocID="{1E815402-2D53-47BC-8B0A-4BE2DE7BC760}" presName="sibTrans" presStyleLbl="sibTrans2D1" presStyleIdx="0" presStyleCnt="2"/>
      <dgm:spPr/>
    </dgm:pt>
    <dgm:pt modelId="{28FDC597-FD96-4240-A637-D0552A33214C}" type="pres">
      <dgm:prSet presAssocID="{1E815402-2D53-47BC-8B0A-4BE2DE7BC760}" presName="connectorText" presStyleLbl="sibTrans2D1" presStyleIdx="0" presStyleCnt="2"/>
      <dgm:spPr/>
    </dgm:pt>
    <dgm:pt modelId="{757458F7-F89F-4C88-AF43-EA4A45311436}" type="pres">
      <dgm:prSet presAssocID="{E1F5E8FF-DE80-4B47-8FC3-01D1D85D386A}" presName="node" presStyleLbl="node1" presStyleIdx="1" presStyleCnt="3">
        <dgm:presLayoutVars>
          <dgm:bulletEnabled val="1"/>
        </dgm:presLayoutVars>
      </dgm:prSet>
      <dgm:spPr/>
    </dgm:pt>
    <dgm:pt modelId="{3384ECF6-B24F-422E-87F7-F9446B6EEC2B}" type="pres">
      <dgm:prSet presAssocID="{98EE2EEF-BDF9-4F34-B998-2D668ECD50BB}" presName="sibTrans" presStyleLbl="sibTrans2D1" presStyleIdx="1" presStyleCnt="2"/>
      <dgm:spPr/>
    </dgm:pt>
    <dgm:pt modelId="{E92293EC-C6B4-497A-AD37-839CA0F73577}" type="pres">
      <dgm:prSet presAssocID="{98EE2EEF-BDF9-4F34-B998-2D668ECD50BB}" presName="connectorText" presStyleLbl="sibTrans2D1" presStyleIdx="1" presStyleCnt="2"/>
      <dgm:spPr/>
    </dgm:pt>
    <dgm:pt modelId="{A43EC50B-079E-4518-A3E4-BCDEA5FC1DD4}" type="pres">
      <dgm:prSet presAssocID="{216ED24C-0E52-4966-8EFC-3D226BE6B90E}" presName="node" presStyleLbl="node1" presStyleIdx="2" presStyleCnt="3">
        <dgm:presLayoutVars>
          <dgm:bulletEnabled val="1"/>
        </dgm:presLayoutVars>
      </dgm:prSet>
      <dgm:spPr/>
    </dgm:pt>
  </dgm:ptLst>
  <dgm:cxnLst>
    <dgm:cxn modelId="{871CDE5C-CD62-4BD4-BE7E-2A67F521B48D}" type="presOf" srcId="{98EE2EEF-BDF9-4F34-B998-2D668ECD50BB}" destId="{3384ECF6-B24F-422E-87F7-F9446B6EEC2B}" srcOrd="0" destOrd="0" presId="urn:microsoft.com/office/officeart/2005/8/layout/process2"/>
    <dgm:cxn modelId="{383D5F42-90C5-4E0D-B571-EC36EC74ABCA}" type="presOf" srcId="{216ED24C-0E52-4966-8EFC-3D226BE6B90E}" destId="{A43EC50B-079E-4518-A3E4-BCDEA5FC1DD4}" srcOrd="0" destOrd="0" presId="urn:microsoft.com/office/officeart/2005/8/layout/process2"/>
    <dgm:cxn modelId="{E4144C69-8F5C-417C-8E06-04AE7A4B8878}" type="presOf" srcId="{1E815402-2D53-47BC-8B0A-4BE2DE7BC760}" destId="{5E1271B7-F6E2-4FFF-A3B3-A29688451FB9}" srcOrd="0" destOrd="0" presId="urn:microsoft.com/office/officeart/2005/8/layout/process2"/>
    <dgm:cxn modelId="{2EE40C55-B82A-4DF8-B79F-033060661E81}" srcId="{0A4FDA5D-ACDC-4E4B-B104-8921639F0193}" destId="{216ED24C-0E52-4966-8EFC-3D226BE6B90E}" srcOrd="2" destOrd="0" parTransId="{9C47366E-F722-4595-992C-AF49A1E7DE83}" sibTransId="{92355C55-3D86-4563-84C7-2A65AD9E54FA}"/>
    <dgm:cxn modelId="{1C272956-99CF-4D06-9A61-2500CE1CDB31}" type="presOf" srcId="{1E815402-2D53-47BC-8B0A-4BE2DE7BC760}" destId="{28FDC597-FD96-4240-A637-D0552A33214C}" srcOrd="1" destOrd="0" presId="urn:microsoft.com/office/officeart/2005/8/layout/process2"/>
    <dgm:cxn modelId="{31245D7E-859E-4E54-A60C-C1313BDC9F58}" type="presOf" srcId="{98EE2EEF-BDF9-4F34-B998-2D668ECD50BB}" destId="{E92293EC-C6B4-497A-AD37-839CA0F73577}" srcOrd="1" destOrd="0" presId="urn:microsoft.com/office/officeart/2005/8/layout/process2"/>
    <dgm:cxn modelId="{E43D5487-16D3-4A05-AA9C-31FB9C3E48A8}" srcId="{0A4FDA5D-ACDC-4E4B-B104-8921639F0193}" destId="{5002A7C1-84B4-49FF-85F8-9B06CBA7593F}" srcOrd="0" destOrd="0" parTransId="{45C148E6-7F35-4202-8829-A913A585BF17}" sibTransId="{1E815402-2D53-47BC-8B0A-4BE2DE7BC760}"/>
    <dgm:cxn modelId="{B83A7E8F-76F1-442A-B228-3994EB0BAD5E}" type="presOf" srcId="{0A4FDA5D-ACDC-4E4B-B104-8921639F0193}" destId="{05EEAEF6-5908-451C-9F7B-7C3EED01A554}" srcOrd="0" destOrd="0" presId="urn:microsoft.com/office/officeart/2005/8/layout/process2"/>
    <dgm:cxn modelId="{28035B9A-8911-4292-A17A-CA90E04DEE46}" type="presOf" srcId="{E1F5E8FF-DE80-4B47-8FC3-01D1D85D386A}" destId="{757458F7-F89F-4C88-AF43-EA4A45311436}" srcOrd="0" destOrd="0" presId="urn:microsoft.com/office/officeart/2005/8/layout/process2"/>
    <dgm:cxn modelId="{1FF38CDE-4C97-49F8-B9EA-BDE0FF750933}" srcId="{0A4FDA5D-ACDC-4E4B-B104-8921639F0193}" destId="{E1F5E8FF-DE80-4B47-8FC3-01D1D85D386A}" srcOrd="1" destOrd="0" parTransId="{B2FD9309-5E39-481B-B116-919F8DEFA434}" sibTransId="{98EE2EEF-BDF9-4F34-B998-2D668ECD50BB}"/>
    <dgm:cxn modelId="{78BFA8E3-52F6-4704-AD2A-DF47C217055A}" type="presOf" srcId="{5002A7C1-84B4-49FF-85F8-9B06CBA7593F}" destId="{21D41C96-A8C6-4810-8F74-EF097E4AC02A}" srcOrd="0" destOrd="0" presId="urn:microsoft.com/office/officeart/2005/8/layout/process2"/>
    <dgm:cxn modelId="{3A6E8482-9648-4F75-B8BC-ADB49EDC9DE9}" type="presParOf" srcId="{05EEAEF6-5908-451C-9F7B-7C3EED01A554}" destId="{21D41C96-A8C6-4810-8F74-EF097E4AC02A}" srcOrd="0" destOrd="0" presId="urn:microsoft.com/office/officeart/2005/8/layout/process2"/>
    <dgm:cxn modelId="{23AF454B-4A8B-4A07-95B8-1CA6F095C43B}" type="presParOf" srcId="{05EEAEF6-5908-451C-9F7B-7C3EED01A554}" destId="{5E1271B7-F6E2-4FFF-A3B3-A29688451FB9}" srcOrd="1" destOrd="0" presId="urn:microsoft.com/office/officeart/2005/8/layout/process2"/>
    <dgm:cxn modelId="{DAF516F2-20B8-4ACA-8FC4-65A1D56EA44F}" type="presParOf" srcId="{5E1271B7-F6E2-4FFF-A3B3-A29688451FB9}" destId="{28FDC597-FD96-4240-A637-D0552A33214C}" srcOrd="0" destOrd="0" presId="urn:microsoft.com/office/officeart/2005/8/layout/process2"/>
    <dgm:cxn modelId="{D27248C1-DDF0-4159-810E-781DCC1700CD}" type="presParOf" srcId="{05EEAEF6-5908-451C-9F7B-7C3EED01A554}" destId="{757458F7-F89F-4C88-AF43-EA4A45311436}" srcOrd="2" destOrd="0" presId="urn:microsoft.com/office/officeart/2005/8/layout/process2"/>
    <dgm:cxn modelId="{6A656FFA-AE65-41A5-93FC-78A29999B6AD}" type="presParOf" srcId="{05EEAEF6-5908-451C-9F7B-7C3EED01A554}" destId="{3384ECF6-B24F-422E-87F7-F9446B6EEC2B}" srcOrd="3" destOrd="0" presId="urn:microsoft.com/office/officeart/2005/8/layout/process2"/>
    <dgm:cxn modelId="{1F13B84C-F231-4B63-9346-D0D13B478530}" type="presParOf" srcId="{3384ECF6-B24F-422E-87F7-F9446B6EEC2B}" destId="{E92293EC-C6B4-497A-AD37-839CA0F73577}" srcOrd="0" destOrd="0" presId="urn:microsoft.com/office/officeart/2005/8/layout/process2"/>
    <dgm:cxn modelId="{DF1D5332-A0FB-4C25-A53E-1579AABB9A7C}" type="presParOf" srcId="{05EEAEF6-5908-451C-9F7B-7C3EED01A554}" destId="{A43EC50B-079E-4518-A3E4-BCDEA5FC1DD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A945C-B794-4DA6-9B33-D12F96FEA279}">
      <dsp:nvSpPr>
        <dsp:cNvPr id="0" name=""/>
        <dsp:cNvSpPr/>
      </dsp:nvSpPr>
      <dsp:spPr>
        <a:xfrm>
          <a:off x="1203496" y="0"/>
          <a:ext cx="1535249" cy="153548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5B32B-5E03-4C55-B235-36591C9E401C}">
      <dsp:nvSpPr>
        <dsp:cNvPr id="0" name=""/>
        <dsp:cNvSpPr/>
      </dsp:nvSpPr>
      <dsp:spPr>
        <a:xfrm>
          <a:off x="1542837" y="554355"/>
          <a:ext cx="853108" cy="426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Defines</a:t>
          </a:r>
        </a:p>
      </dsp:txBody>
      <dsp:txXfrm>
        <a:off x="1542837" y="554355"/>
        <a:ext cx="853108" cy="426452"/>
      </dsp:txXfrm>
    </dsp:sp>
    <dsp:sp modelId="{FAB349D0-24AD-4F77-B5E6-F71D32CDEA6C}">
      <dsp:nvSpPr>
        <dsp:cNvPr id="0" name=""/>
        <dsp:cNvSpPr/>
      </dsp:nvSpPr>
      <dsp:spPr>
        <a:xfrm>
          <a:off x="777086" y="882248"/>
          <a:ext cx="1535249" cy="153548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3C6F1-2655-4304-9023-8732C7D3F33F}">
      <dsp:nvSpPr>
        <dsp:cNvPr id="0" name=""/>
        <dsp:cNvSpPr/>
      </dsp:nvSpPr>
      <dsp:spPr>
        <a:xfrm>
          <a:off x="1118157" y="1441708"/>
          <a:ext cx="853108" cy="426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Functions</a:t>
          </a:r>
        </a:p>
      </dsp:txBody>
      <dsp:txXfrm>
        <a:off x="1118157" y="1441708"/>
        <a:ext cx="853108" cy="426452"/>
      </dsp:txXfrm>
    </dsp:sp>
    <dsp:sp modelId="{1CC0A4F5-FDA9-41D2-B3F0-6288B4652AEE}">
      <dsp:nvSpPr>
        <dsp:cNvPr id="0" name=""/>
        <dsp:cNvSpPr/>
      </dsp:nvSpPr>
      <dsp:spPr>
        <a:xfrm>
          <a:off x="1312766" y="1870074"/>
          <a:ext cx="1319017" cy="131954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27A1C-46DD-41C7-B2B8-D09DCB13F3B1}">
      <dsp:nvSpPr>
        <dsp:cNvPr id="0" name=""/>
        <dsp:cNvSpPr/>
      </dsp:nvSpPr>
      <dsp:spPr>
        <a:xfrm>
          <a:off x="1544855" y="2330336"/>
          <a:ext cx="853108" cy="426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Loop</a:t>
          </a:r>
        </a:p>
      </dsp:txBody>
      <dsp:txXfrm>
        <a:off x="1544855" y="2330336"/>
        <a:ext cx="853108" cy="426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41C96-A8C6-4810-8F74-EF097E4AC02A}">
      <dsp:nvSpPr>
        <dsp:cNvPr id="0" name=""/>
        <dsp:cNvSpPr/>
      </dsp:nvSpPr>
      <dsp:spPr>
        <a:xfrm>
          <a:off x="889269" y="0"/>
          <a:ext cx="1397051" cy="7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Defines</a:t>
          </a:r>
        </a:p>
      </dsp:txBody>
      <dsp:txXfrm>
        <a:off x="912001" y="22732"/>
        <a:ext cx="1351587" cy="730675"/>
      </dsp:txXfrm>
    </dsp:sp>
    <dsp:sp modelId="{5E1271B7-F6E2-4FFF-A3B3-A29688451FB9}">
      <dsp:nvSpPr>
        <dsp:cNvPr id="0" name=""/>
        <dsp:cNvSpPr/>
      </dsp:nvSpPr>
      <dsp:spPr>
        <a:xfrm rot="5400000">
          <a:off x="1442269" y="795543"/>
          <a:ext cx="291052" cy="34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483016" y="824648"/>
        <a:ext cx="209558" cy="203736"/>
      </dsp:txXfrm>
    </dsp:sp>
    <dsp:sp modelId="{757458F7-F89F-4C88-AF43-EA4A45311436}">
      <dsp:nvSpPr>
        <dsp:cNvPr id="0" name=""/>
        <dsp:cNvSpPr/>
      </dsp:nvSpPr>
      <dsp:spPr>
        <a:xfrm>
          <a:off x="889269" y="1164209"/>
          <a:ext cx="1397051" cy="7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Functions</a:t>
          </a:r>
        </a:p>
      </dsp:txBody>
      <dsp:txXfrm>
        <a:off x="912001" y="1186941"/>
        <a:ext cx="1351587" cy="730675"/>
      </dsp:txXfrm>
    </dsp:sp>
    <dsp:sp modelId="{3384ECF6-B24F-422E-87F7-F9446B6EEC2B}">
      <dsp:nvSpPr>
        <dsp:cNvPr id="0" name=""/>
        <dsp:cNvSpPr/>
      </dsp:nvSpPr>
      <dsp:spPr>
        <a:xfrm rot="5400000">
          <a:off x="1442269" y="1959752"/>
          <a:ext cx="291052" cy="3492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1483016" y="1988857"/>
        <a:ext cx="209558" cy="203736"/>
      </dsp:txXfrm>
    </dsp:sp>
    <dsp:sp modelId="{A43EC50B-079E-4518-A3E4-BCDEA5FC1DD4}">
      <dsp:nvSpPr>
        <dsp:cNvPr id="0" name=""/>
        <dsp:cNvSpPr/>
      </dsp:nvSpPr>
      <dsp:spPr>
        <a:xfrm>
          <a:off x="889269" y="2328419"/>
          <a:ext cx="1397051" cy="7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 Loop</a:t>
          </a:r>
        </a:p>
      </dsp:txBody>
      <dsp:txXfrm>
        <a:off x="912001" y="2351151"/>
        <a:ext cx="1351587" cy="730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02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eg"/><Relationship Id="rId7" Type="http://schemas.openxmlformats.org/officeDocument/2006/relationships/image" Target="../media/image2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m.do.co/c/fbc7a836fe3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11570" y="1127428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I.O.T &amp; A.I.</a:t>
            </a:r>
            <a:br>
              <a:rPr lang="en" sz="5400" dirty="0"/>
            </a:br>
            <a:r>
              <a:rPr lang="en" sz="2800" dirty="0"/>
              <a:t>when small things meet big things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727" name="Google Shape;727;p17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Dr.Pasidth Thanachotanankul (DBA,MBA,EE)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PS Evolution Ltd.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4-12-2025</a:t>
            </a:r>
          </a:p>
        </p:txBody>
      </p:sp>
      <p:grpSp>
        <p:nvGrpSpPr>
          <p:cNvPr id="728" name="Google Shape;728;p17"/>
          <p:cNvGrpSpPr/>
          <p:nvPr/>
        </p:nvGrpSpPr>
        <p:grpSpPr>
          <a:xfrm>
            <a:off x="3999768" y="1206097"/>
            <a:ext cx="5083042" cy="3979726"/>
            <a:chOff x="469775" y="238125"/>
            <a:chExt cx="6679425" cy="5229600"/>
          </a:xfrm>
        </p:grpSpPr>
        <p:sp>
          <p:nvSpPr>
            <p:cNvPr id="729" name="Google Shape;729;p17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4949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w="9525" cap="flat" cmpd="sng">
              <a:solidFill>
                <a:srgbClr val="4777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CB6D5-3221-41EA-B587-9E2DDC0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4" y="141959"/>
            <a:ext cx="6820852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CB043-3BBF-42AF-B15B-45EAD556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4" y="2225734"/>
            <a:ext cx="6832342" cy="26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90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A14C5-0F82-4F95-BA01-2540ED1B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9" y="467832"/>
            <a:ext cx="3331604" cy="3214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0AAEC-84C7-485B-A9F7-FD962B8A3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41405"/>
            <a:ext cx="3457173" cy="995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D6D41-D733-4F9A-B51E-50A32D4C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7832"/>
            <a:ext cx="2581945" cy="34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11584-12DB-4284-BDF5-D5966AD08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00" y="151219"/>
            <a:ext cx="5961562" cy="2573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47DB-861E-4585-8EB0-684A34F1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92" y="2891668"/>
            <a:ext cx="4685601" cy="210061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8419407-F47B-4A3D-A669-9664E0C4B7F2}"/>
              </a:ext>
            </a:extLst>
          </p:cNvPr>
          <p:cNvSpPr/>
          <p:nvPr/>
        </p:nvSpPr>
        <p:spPr>
          <a:xfrm>
            <a:off x="4678326" y="2725128"/>
            <a:ext cx="340241" cy="326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98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FEB5D-F63E-40EF-87B8-54988FFE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3" y="331615"/>
            <a:ext cx="6251944" cy="1966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1F13B-5E6A-4F5E-8139-C3C28AB8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3" y="2845834"/>
            <a:ext cx="5518298" cy="18695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C216C9-83A5-4766-9DE3-63ED92BE8E6E}"/>
              </a:ext>
            </a:extLst>
          </p:cNvPr>
          <p:cNvCxnSpPr/>
          <p:nvPr/>
        </p:nvCxnSpPr>
        <p:spPr>
          <a:xfrm>
            <a:off x="1988288" y="1392865"/>
            <a:ext cx="0" cy="1452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D1C0079-F5D6-4C3F-8CB0-63E91D45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17" y="2869662"/>
            <a:ext cx="1358086" cy="20735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3C8405-5293-439E-A808-DE3C0A83CCD8}"/>
              </a:ext>
            </a:extLst>
          </p:cNvPr>
          <p:cNvCxnSpPr/>
          <p:nvPr/>
        </p:nvCxnSpPr>
        <p:spPr>
          <a:xfrm>
            <a:off x="5603358" y="3359888"/>
            <a:ext cx="10845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242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FF078-3C29-4261-837C-DE509D28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1" y="598188"/>
            <a:ext cx="6206170" cy="1973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E6637-E608-437D-929C-4290818BF8C9}"/>
              </a:ext>
            </a:extLst>
          </p:cNvPr>
          <p:cNvSpPr txBox="1"/>
          <p:nvPr/>
        </p:nvSpPr>
        <p:spPr>
          <a:xfrm>
            <a:off x="999461" y="2700954"/>
            <a:ext cx="3253562" cy="318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SELECT volt FROM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Inter"/>
              </a:rPr>
              <a:t>iot_db.electric</a:t>
            </a:r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 LIMIT 50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150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8A039-945C-4031-99C2-173CA81AA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96" y="368083"/>
            <a:ext cx="6981648" cy="41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466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51345-F0A9-412D-AEA8-748888B8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9" y="366192"/>
            <a:ext cx="6613451" cy="1220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DE181-9A1A-48ED-BA01-5BB41307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9" y="3383590"/>
            <a:ext cx="6613450" cy="1624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26D32-5F1F-4868-9327-C54D2D5E3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49" y="1872022"/>
            <a:ext cx="4329773" cy="13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188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922B6-A9F3-427D-88FB-5CFB7F90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52" y="476902"/>
            <a:ext cx="7510296" cy="41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2C5B4-D3B4-4173-B001-7DF86B0C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23" y="226309"/>
            <a:ext cx="7038753" cy="2202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050D48-285E-4014-B63E-15C37DB0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3" y="2714838"/>
            <a:ext cx="7038753" cy="19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58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2EEA0-9079-452D-8FBC-314E8351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239" y="563526"/>
            <a:ext cx="1000554" cy="318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7C085-4FE5-45CD-87CC-3BED5A911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68" y="563526"/>
            <a:ext cx="4097858" cy="33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5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F539-52A5-4AB6-A080-811CC482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42" y="612075"/>
            <a:ext cx="7091916" cy="1670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8065B-C837-4240-B42E-1BD9A5529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41" y="2457836"/>
            <a:ext cx="7091915" cy="1568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7CC7C-B913-4DE2-975F-0AAF35335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41" y="4156929"/>
            <a:ext cx="7091915" cy="9484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1FFC92-B9E5-4B39-906A-8D13AA0DDD75}"/>
              </a:ext>
            </a:extLst>
          </p:cNvPr>
          <p:cNvCxnSpPr/>
          <p:nvPr/>
        </p:nvCxnSpPr>
        <p:spPr>
          <a:xfrm>
            <a:off x="7740502" y="3476847"/>
            <a:ext cx="0" cy="68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21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A8C43-7D9F-4370-88C1-AB0DECE5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19" y="625187"/>
            <a:ext cx="6498216" cy="39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62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48D00-1CC7-450D-8A3F-D7E315B7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3137824"/>
            <a:ext cx="7165858" cy="67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F3DB5-77BC-4962-8AD3-2D82D9CF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5" y="500925"/>
            <a:ext cx="7197224" cy="21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9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F4237-0754-49AB-AD62-D266D1A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606186"/>
            <a:ext cx="7272670" cy="3603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A8D31-88D6-4862-BF1A-08167BEAFA67}"/>
              </a:ext>
            </a:extLst>
          </p:cNvPr>
          <p:cNvSpPr txBox="1"/>
          <p:nvPr/>
        </p:nvSpPr>
        <p:spPr>
          <a:xfrm>
            <a:off x="712382" y="43834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Roboto Mono"/>
              </a:rPr>
              <a:t>SELECT volt FROM iot_db.electric LIMIT 50 </a:t>
            </a:r>
          </a:p>
        </p:txBody>
      </p:sp>
    </p:spTree>
    <p:extLst>
      <p:ext uri="{BB962C8B-B14F-4D97-AF65-F5344CB8AC3E}">
        <p14:creationId xmlns:p14="http://schemas.microsoft.com/office/powerpoint/2010/main" val="11364232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9EF49C2-75FF-4A93-9229-8626EF305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984248"/>
            <a:ext cx="3291900" cy="727054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222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4647AA-A82E-4FA1-9390-301799444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th-TH" b="1" dirty="0"/>
              <a:t>ไฟเลี้ยงที่ดี</a:t>
            </a:r>
            <a:r>
              <a:rPr lang="th-TH" dirty="0"/>
              <a:t> (40% ของความเสถียร) แหล่งจ่าย 5</a:t>
            </a:r>
            <a:r>
              <a:rPr lang="en-US" dirty="0"/>
              <a:t>V 2-3A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Capacitor 100µF + 0.1µF </a:t>
            </a:r>
            <a:r>
              <a:rPr lang="th-TH" dirty="0"/>
              <a:t>ทุกจุด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Ground </a:t>
            </a:r>
            <a:r>
              <a:rPr lang="th-TH" dirty="0"/>
              <a:t>เดียวกันหมด</a:t>
            </a:r>
          </a:p>
          <a:p>
            <a:pPr>
              <a:buFont typeface="Arial" panose="020B0604020202020204" pitchFamily="34" charset="0"/>
              <a:buChar char="•"/>
            </a:pPr>
            <a:endParaRPr lang="th-TH" dirty="0"/>
          </a:p>
          <a:p>
            <a:pPr marL="139700" indent="0"/>
            <a:r>
              <a:rPr lang="th-TH" b="1" dirty="0"/>
              <a:t>2. </a:t>
            </a:r>
            <a:r>
              <a:rPr lang="en-US" b="1" dirty="0"/>
              <a:t>Watchdog Timer</a:t>
            </a:r>
            <a:r>
              <a:rPr lang="en-US" dirty="0"/>
              <a:t> (20%)</a:t>
            </a:r>
            <a:endParaRPr lang="th-TH" dirty="0"/>
          </a:p>
          <a:p>
            <a:endParaRPr lang="th-TH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37DD8-C139-4569-87C3-7D4D6D93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🎯 Top 5 </a:t>
            </a:r>
            <a:r>
              <a:rPr lang="th-TH" dirty="0"/>
              <a:t>สิ่งที่ต้องทำ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8745E-F4DE-46A0-9259-AC00BE0B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07" y="2896285"/>
            <a:ext cx="5801535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8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906373F-F801-49AE-BECB-1ED223CFE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7874" y="526130"/>
            <a:ext cx="6568200" cy="3210600"/>
          </a:xfrm>
        </p:spPr>
        <p:txBody>
          <a:bodyPr/>
          <a:lstStyle/>
          <a:p>
            <a:r>
              <a:rPr lang="th-TH" dirty="0"/>
              <a:t>3. </a:t>
            </a:r>
            <a:r>
              <a:rPr lang="en-US" b="1" dirty="0"/>
              <a:t>Wi-Fi Stability</a:t>
            </a:r>
            <a:r>
              <a:rPr lang="en-US" dirty="0"/>
              <a:t> (15%)</a:t>
            </a:r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pPr marL="139700" indent="0"/>
            <a:r>
              <a:rPr lang="th-TH" dirty="0"/>
              <a:t>4. </a:t>
            </a:r>
            <a:r>
              <a:rPr lang="en-US" b="1" dirty="0"/>
              <a:t>Error Handling</a:t>
            </a:r>
            <a:r>
              <a:rPr lang="en-US" dirty="0"/>
              <a:t> (15%) </a:t>
            </a:r>
            <a:r>
              <a:rPr lang="th-TH" dirty="0"/>
              <a:t>ตรวจสอบ </a:t>
            </a:r>
            <a:r>
              <a:rPr lang="en-US" dirty="0"/>
              <a:t>Free Heap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 Recovery</a:t>
            </a:r>
            <a:endParaRPr lang="th-TH" dirty="0"/>
          </a:p>
          <a:p>
            <a:pPr marL="139700" indent="0"/>
            <a:endParaRPr lang="th-TH" dirty="0"/>
          </a:p>
          <a:p>
            <a:pPr marL="139700" indent="0"/>
            <a:r>
              <a:rPr lang="th-TH" b="1" dirty="0"/>
              <a:t>5.หลีกเลี่ยง </a:t>
            </a:r>
            <a:r>
              <a:rPr lang="en-US" b="1" dirty="0"/>
              <a:t>Strapping Pins</a:t>
            </a:r>
            <a:r>
              <a:rPr lang="en-US" dirty="0"/>
              <a:t> (10%) </a:t>
            </a:r>
            <a:r>
              <a:rPr lang="th-TH" dirty="0"/>
              <a:t>ไม่ใช้ </a:t>
            </a:r>
            <a:r>
              <a:rPr lang="en-US" dirty="0"/>
              <a:t>GPIO 0, 2, 12, 15 (ESP32)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dirty="0"/>
              <a:t>ไม่ใช้ </a:t>
            </a:r>
            <a:r>
              <a:rPr lang="en-US" dirty="0"/>
              <a:t>GPIO 0, 3, 45, 46 (ESP32-S3)</a:t>
            </a:r>
          </a:p>
          <a:p>
            <a:pPr marL="139700" indent="0"/>
            <a:endParaRPr lang="en-US" dirty="0"/>
          </a:p>
          <a:p>
            <a:endParaRPr lang="th-TH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F335-BE70-418A-9B9A-A526E322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22" y="918201"/>
            <a:ext cx="5753903" cy="1095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E3C1E-B0AC-4C21-8963-4CED3BD0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07" y="3800387"/>
            <a:ext cx="3991532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50699-CB9A-4F53-9DEA-840909A1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64" y="301447"/>
            <a:ext cx="5939220" cy="2179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6899B-F4B4-499B-AD07-107DE6C8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65" y="2523759"/>
            <a:ext cx="5258736" cy="24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5AAEB-071C-4AA1-B49D-E9513BD6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30" y="35408"/>
            <a:ext cx="4970890" cy="2536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3196F-7922-4A66-B0F5-9E2248EC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30" y="2646181"/>
            <a:ext cx="4970890" cy="23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15ADCC9-F04A-4C29-8A80-EA9E08EF1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802" y="1115500"/>
            <a:ext cx="5102268" cy="159580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+mj-cs"/>
              </a:rPr>
              <a:t>PZEM </a:t>
            </a:r>
            <a:r>
              <a:rPr lang="th-TH" dirty="0">
                <a:solidFill>
                  <a:schemeClr val="bg2"/>
                </a:solidFill>
                <a:cs typeface="+mj-cs"/>
              </a:rPr>
              <a:t>ย่อมาจาก "</a:t>
            </a:r>
            <a:r>
              <a:rPr lang="en-US" dirty="0">
                <a:solidFill>
                  <a:schemeClr val="bg2"/>
                </a:solidFill>
                <a:cs typeface="+mj-cs"/>
              </a:rPr>
              <a:t>Peacefair Electronic Meter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"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ซึ่งเป็นชื่อยี่ห้อของเซ็นเซอร์วัดพลังงานไฟฟ้าดิจิทัลสำหรับใช้กับไมโครคอนโทรลเลอร์ เช่น 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Arduino, NodeMCU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อุปกรณ์ 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PZEM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มีหลายรุ่น แต่ละรุ่นจะวัดค่าทางไฟฟ้าที่แตกต่างกัน เช่น แรงดัน (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Voltage),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กระแส (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Current),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กำลังไฟฟ้า (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Power)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และพลังงานไฟฟ้า (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Energy)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โดยโมดูล 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PZEM-004T </a:t>
            </a:r>
            <a:r>
              <a:rPr lang="th-TH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เป็นรุ่นที่นิยมใช้มากที่สุดสำหรับการวัดไฟกระแสสลับ (</a:t>
            </a:r>
            <a:r>
              <a:rPr lang="en-US" b="0" i="0" dirty="0">
                <a:solidFill>
                  <a:schemeClr val="bg2"/>
                </a:solidFill>
                <a:effectLst/>
                <a:latin typeface="TH SarabunPSK" panose="020B0500040200020003" pitchFamily="34" charset="-34"/>
                <a:cs typeface="+mj-cs"/>
              </a:rPr>
              <a:t>AC) </a:t>
            </a:r>
            <a:endParaRPr lang="en-US" dirty="0">
              <a:solidFill>
                <a:schemeClr val="bg2"/>
              </a:solidFill>
              <a:cs typeface="+mj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FCFDD-00FD-4013-8211-2EF7010E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17FE31-9234-48DE-99CF-2D5917D70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73" y="2879482"/>
            <a:ext cx="7485552" cy="19562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66654" rIns="0" bIns="13330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18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คุณสมบัติและลักษณะการทำงาน</a:t>
            </a:r>
            <a:endParaRPr kumimoji="0" lang="en-US" altLang="en-US" sz="1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วัดค่าทางไฟฟ้า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 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สามารถวัดค่าต่างๆ ได้ เช่น แรงดันไฟฟ้า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(V), 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กระแสไฟฟ้า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(A), 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กำลังไฟฟ้า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(W) 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และพลังงานไฟฟ้า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</a:t>
            </a:r>
            <a:r>
              <a:rPr kumimoji="0" lang="en-US" altLang="en-US" sz="160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Wh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การวัดกระแสแบบไม่ต้องตัดสาย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 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ใช้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CT (Current Transformer) 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แบบหนีบคล้องสายไฟ ทำให้สะดวกและปลอดภัย </a:t>
            </a:r>
            <a:endParaRPr kumimoji="0" lang="en-US" altLang="en-US" sz="1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h-TH" alt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ไ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ม่ต้องตัดต่อสายไฟ</a:t>
            </a:r>
            <a:endParaRPr kumimoji="0" lang="en-US" altLang="en-US" sz="1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การสื่อสาร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 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สื่อสารกับไมโครคอนโทรลเลอร์ผ่านโปรโตคอล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UART (Serial)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การแยกไฟสูง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-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ต่ำ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 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มีออปโต้คัปเปลอร์ </a:t>
            </a:r>
            <a:r>
              <a:rPr kumimoji="0" lang="en-US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(Opto-coupler) </a:t>
            </a:r>
            <a:r>
              <a:rPr kumimoji="0" lang="th-TH" altLang="en-US" sz="16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เพื่อแยกวงจรแรงดันไฟฟ้าสูงออกจากวงจรไมโครคอนโทรลเลอร์ เพิ่มความปลอดภัย</a:t>
            </a:r>
            <a:endParaRPr kumimoji="0" lang="en-US" altLang="en-US" sz="16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A199F-BA28-4D09-8742-C5A5E3E1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626" y="97458"/>
            <a:ext cx="2352751" cy="24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B3766-57C0-4E18-AA15-DF8E5CB3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3A763-2ED6-4B89-B5C5-D9244701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50" y="603631"/>
            <a:ext cx="2388349" cy="18031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0C3E6B2-620E-4882-AAA5-3CEC8BF8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977" y="6036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A3C50-70C4-42C1-9F60-9A1D979D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15" y="3180229"/>
            <a:ext cx="3762900" cy="1781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FC330-C425-47D5-A7AD-E7176240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8" y="3123357"/>
            <a:ext cx="3529166" cy="20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28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D34BAB-53BD-45D4-AECE-44F10E6E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RS485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646A-9434-4214-B1F7-6E5AE5F1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1"/>
          <a:stretch/>
        </p:blipFill>
        <p:spPr>
          <a:xfrm>
            <a:off x="5943600" y="539500"/>
            <a:ext cx="2094614" cy="195343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9EBFBCB-0688-420A-A79A-7F7795D2F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25" y="2894245"/>
            <a:ext cx="7324989" cy="19414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07916" rIns="0" bIns="10791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โมดูล 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RS485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 เป็นส่วนประกอบอิเล็กทรอนิกส์ที่ใช้สำหรับการสื่อสารข้อมูลแบบอนุกรมในระยะไกล 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(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สูงสุด 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1,200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 เมตร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) 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ในสภาพแวดล้อมทางอุตสาหกรรมที่มีสัญญาณรบกวน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 </a:t>
            </a:r>
            <a:endParaRPr kumimoji="0" lang="en-US" altLang="en-US" sz="11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หน้าที่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 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อำนวยความสะดวกในการสื่อสารข้อมูลที่แข็งแกร่งระหว่างอุปกรณ์หลายตัวบนเครือข่ายบัส</a:t>
            </a:r>
            <a:endParaRPr kumimoji="0" lang="en-US" altLang="en-US" sz="2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การใช้งานทั่วไป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: 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ระบบอัตโนมัติในโรงงานอุตสาหกรรม</a:t>
            </a:r>
            <a:r>
              <a:rPr kumimoji="0" lang="en-US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, </a:t>
            </a:r>
            <a:r>
              <a:rPr kumimoji="0" lang="th-TH" altLang="en-US" sz="20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j-cs"/>
              </a:rPr>
              <a:t>ระบบควบคุมอาคาร และการตรวจสอบระยะไกล</a:t>
            </a:r>
            <a:endParaRPr kumimoji="0" lang="en-US" altLang="en-US" sz="20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3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B295-5F60-4FA8-BC49-A7EA4D3BB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8" t="19845" r="34183" b="19380"/>
          <a:stretch/>
        </p:blipFill>
        <p:spPr>
          <a:xfrm>
            <a:off x="830183" y="887637"/>
            <a:ext cx="2849527" cy="312597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469744B-F826-40CD-A2A8-AD1DD0D6F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42609" r="17907" b="11902"/>
          <a:stretch/>
        </p:blipFill>
        <p:spPr bwMode="auto">
          <a:xfrm>
            <a:off x="6294475" y="3343256"/>
            <a:ext cx="1743739" cy="13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4F999-49CF-4F8F-B3D2-906C69793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785726"/>
            <a:ext cx="1288661" cy="189823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44784C-61FF-4B9D-8CB4-AAC3FF3090DB}"/>
              </a:ext>
            </a:extLst>
          </p:cNvPr>
          <p:cNvSpPr/>
          <p:nvPr/>
        </p:nvSpPr>
        <p:spPr>
          <a:xfrm>
            <a:off x="3200401" y="2636874"/>
            <a:ext cx="2977116" cy="574159"/>
          </a:xfrm>
          <a:custGeom>
            <a:avLst/>
            <a:gdLst>
              <a:gd name="connsiteX0" fmla="*/ 3657600 w 4125433"/>
              <a:gd name="connsiteY0" fmla="*/ 552893 h 574159"/>
              <a:gd name="connsiteX1" fmla="*/ 4125433 w 4125433"/>
              <a:gd name="connsiteY1" fmla="*/ 552893 h 574159"/>
              <a:gd name="connsiteX2" fmla="*/ 4125433 w 4125433"/>
              <a:gd name="connsiteY2" fmla="*/ 0 h 574159"/>
              <a:gd name="connsiteX3" fmla="*/ 935665 w 4125433"/>
              <a:gd name="connsiteY3" fmla="*/ 0 h 574159"/>
              <a:gd name="connsiteX4" fmla="*/ 935665 w 4125433"/>
              <a:gd name="connsiteY4" fmla="*/ 574159 h 574159"/>
              <a:gd name="connsiteX5" fmla="*/ 0 w 4125433"/>
              <a:gd name="connsiteY5" fmla="*/ 574159 h 574159"/>
              <a:gd name="connsiteX6" fmla="*/ 0 w 4125433"/>
              <a:gd name="connsiteY6" fmla="*/ 148856 h 57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433" h="574159">
                <a:moveTo>
                  <a:pt x="3657600" y="552893"/>
                </a:moveTo>
                <a:lnTo>
                  <a:pt x="4125433" y="552893"/>
                </a:lnTo>
                <a:lnTo>
                  <a:pt x="4125433" y="0"/>
                </a:lnTo>
                <a:lnTo>
                  <a:pt x="935665" y="0"/>
                </a:lnTo>
                <a:lnTo>
                  <a:pt x="935665" y="574159"/>
                </a:lnTo>
                <a:lnTo>
                  <a:pt x="0" y="574159"/>
                </a:lnTo>
                <a:lnTo>
                  <a:pt x="0" y="148856"/>
                </a:lnTo>
              </a:path>
            </a:pathLst>
          </a:custGeom>
          <a:noFill/>
          <a:ln w="28575"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AF802E7-104B-4BA0-825E-B8AC85840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b="50844"/>
          <a:stretch/>
        </p:blipFill>
        <p:spPr bwMode="auto">
          <a:xfrm>
            <a:off x="4988995" y="637210"/>
            <a:ext cx="1335051" cy="10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9C4332-A8E5-44B5-906D-B9CF3369CAAE}"/>
              </a:ext>
            </a:extLst>
          </p:cNvPr>
          <p:cNvSpPr/>
          <p:nvPr/>
        </p:nvSpPr>
        <p:spPr>
          <a:xfrm>
            <a:off x="3023412" y="361507"/>
            <a:ext cx="3409286" cy="669851"/>
          </a:xfrm>
          <a:custGeom>
            <a:avLst/>
            <a:gdLst>
              <a:gd name="connsiteX0" fmla="*/ 3572540 w 3572540"/>
              <a:gd name="connsiteY0" fmla="*/ 318977 h 669851"/>
              <a:gd name="connsiteX1" fmla="*/ 3572540 w 3572540"/>
              <a:gd name="connsiteY1" fmla="*/ 0 h 669851"/>
              <a:gd name="connsiteX2" fmla="*/ 0 w 3572540"/>
              <a:gd name="connsiteY2" fmla="*/ 0 h 669851"/>
              <a:gd name="connsiteX3" fmla="*/ 0 w 3572540"/>
              <a:gd name="connsiteY3" fmla="*/ 669851 h 66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540" h="669851">
                <a:moveTo>
                  <a:pt x="3572540" y="318977"/>
                </a:moveTo>
                <a:lnTo>
                  <a:pt x="3572540" y="0"/>
                </a:lnTo>
                <a:lnTo>
                  <a:pt x="0" y="0"/>
                </a:lnTo>
                <a:lnTo>
                  <a:pt x="0" y="669851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38535-AEB3-4CFD-9D2C-94FB51107EF6}"/>
              </a:ext>
            </a:extLst>
          </p:cNvPr>
          <p:cNvSpPr txBox="1"/>
          <p:nvPr/>
        </p:nvSpPr>
        <p:spPr>
          <a:xfrm>
            <a:off x="830183" y="467833"/>
            <a:ext cx="21547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Multi-purpose IOT Monitoring</a:t>
            </a:r>
          </a:p>
          <a:p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(MIM-01)</a:t>
            </a:r>
          </a:p>
        </p:txBody>
      </p:sp>
    </p:spTree>
    <p:extLst>
      <p:ext uri="{BB962C8B-B14F-4D97-AF65-F5344CB8AC3E}">
        <p14:creationId xmlns:p14="http://schemas.microsoft.com/office/powerpoint/2010/main" val="109789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(A.M.)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113F5-1B7B-42D9-AB45-98F0F20B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22" y="1310033"/>
            <a:ext cx="6649378" cy="2991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MATIC IoT2000, Input/Output Module">
            <a:extLst>
              <a:ext uri="{FF2B5EF4-FFF2-40B4-BE49-F238E27FC236}">
                <a16:creationId xmlns:a16="http://schemas.microsoft.com/office/drawing/2014/main" id="{BD52B938-55DA-480E-8407-09A4FEC07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" y="2870789"/>
            <a:ext cx="2352453" cy="23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D25011-4492-4480-9E4C-AD243264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07" y="3148658"/>
            <a:ext cx="1699881" cy="16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FB1BC-3DDF-4ABD-A0AD-22727AAC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00" y="3159954"/>
            <a:ext cx="1536130" cy="1774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C7859-6667-475D-9A0C-20832ED9F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98" y="158158"/>
            <a:ext cx="1533739" cy="1452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56061-CF7D-4B84-91CE-1B2CF4D23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407" y="1746340"/>
            <a:ext cx="1742519" cy="1786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02878-A0E1-4C70-8468-6C3D7F3416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58" t="19845" r="34183" b="19380"/>
          <a:stretch/>
        </p:blipFill>
        <p:spPr>
          <a:xfrm>
            <a:off x="977139" y="184830"/>
            <a:ext cx="2352454" cy="258067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52DD05-0CF4-40D3-93A7-EC4EC945FB12}"/>
              </a:ext>
            </a:extLst>
          </p:cNvPr>
          <p:cNvSpPr/>
          <p:nvPr/>
        </p:nvSpPr>
        <p:spPr>
          <a:xfrm>
            <a:off x="2892056" y="552893"/>
            <a:ext cx="3934046" cy="1594884"/>
          </a:xfrm>
          <a:custGeom>
            <a:avLst/>
            <a:gdLst>
              <a:gd name="connsiteX0" fmla="*/ 0 w 3934046"/>
              <a:gd name="connsiteY0" fmla="*/ 1190847 h 1594884"/>
              <a:gd name="connsiteX1" fmla="*/ 0 w 3934046"/>
              <a:gd name="connsiteY1" fmla="*/ 1594884 h 1594884"/>
              <a:gd name="connsiteX2" fmla="*/ 3253563 w 3934046"/>
              <a:gd name="connsiteY2" fmla="*/ 1594884 h 1594884"/>
              <a:gd name="connsiteX3" fmla="*/ 3253563 w 3934046"/>
              <a:gd name="connsiteY3" fmla="*/ 0 h 1594884"/>
              <a:gd name="connsiteX4" fmla="*/ 3934046 w 3934046"/>
              <a:gd name="connsiteY4" fmla="*/ 0 h 1594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4046" h="1594884">
                <a:moveTo>
                  <a:pt x="0" y="1190847"/>
                </a:moveTo>
                <a:lnTo>
                  <a:pt x="0" y="1594884"/>
                </a:lnTo>
                <a:lnTo>
                  <a:pt x="3253563" y="1594884"/>
                </a:lnTo>
                <a:lnTo>
                  <a:pt x="3253563" y="0"/>
                </a:lnTo>
                <a:lnTo>
                  <a:pt x="3934046" y="0"/>
                </a:lnTo>
              </a:path>
            </a:pathLst>
          </a:custGeom>
          <a:noFill/>
          <a:ln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4A797F-8E4B-422A-90AA-6C94BD43CA63}"/>
              </a:ext>
            </a:extLst>
          </p:cNvPr>
          <p:cNvSpPr/>
          <p:nvPr/>
        </p:nvSpPr>
        <p:spPr>
          <a:xfrm>
            <a:off x="2892056" y="1722474"/>
            <a:ext cx="4167963" cy="425303"/>
          </a:xfrm>
          <a:custGeom>
            <a:avLst/>
            <a:gdLst>
              <a:gd name="connsiteX0" fmla="*/ 0 w 4167963"/>
              <a:gd name="connsiteY0" fmla="*/ 0 h 808075"/>
              <a:gd name="connsiteX1" fmla="*/ 0 w 4167963"/>
              <a:gd name="connsiteY1" fmla="*/ 808075 h 808075"/>
              <a:gd name="connsiteX2" fmla="*/ 3934046 w 4167963"/>
              <a:gd name="connsiteY2" fmla="*/ 808075 h 808075"/>
              <a:gd name="connsiteX3" fmla="*/ 3934046 w 4167963"/>
              <a:gd name="connsiteY3" fmla="*/ 170121 h 808075"/>
              <a:gd name="connsiteX4" fmla="*/ 4167963 w 4167963"/>
              <a:gd name="connsiteY4" fmla="*/ 170121 h 8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963" h="808075">
                <a:moveTo>
                  <a:pt x="0" y="0"/>
                </a:moveTo>
                <a:lnTo>
                  <a:pt x="0" y="808075"/>
                </a:lnTo>
                <a:lnTo>
                  <a:pt x="3934046" y="808075"/>
                </a:lnTo>
                <a:lnTo>
                  <a:pt x="3934046" y="170121"/>
                </a:lnTo>
                <a:lnTo>
                  <a:pt x="4167963" y="170121"/>
                </a:lnTo>
              </a:path>
            </a:pathLst>
          </a:custGeom>
          <a:noFill/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6AD2A5-022C-40DF-917F-32FB7346EB39}"/>
              </a:ext>
            </a:extLst>
          </p:cNvPr>
          <p:cNvSpPr/>
          <p:nvPr/>
        </p:nvSpPr>
        <p:spPr>
          <a:xfrm>
            <a:off x="2881423" y="1743740"/>
            <a:ext cx="2806996" cy="3200400"/>
          </a:xfrm>
          <a:custGeom>
            <a:avLst/>
            <a:gdLst>
              <a:gd name="connsiteX0" fmla="*/ 0 w 2806996"/>
              <a:gd name="connsiteY0" fmla="*/ 0 h 3200400"/>
              <a:gd name="connsiteX1" fmla="*/ 0 w 2806996"/>
              <a:gd name="connsiteY1" fmla="*/ 1137683 h 3200400"/>
              <a:gd name="connsiteX2" fmla="*/ 2328530 w 2806996"/>
              <a:gd name="connsiteY2" fmla="*/ 1137683 h 3200400"/>
              <a:gd name="connsiteX3" fmla="*/ 2328530 w 2806996"/>
              <a:gd name="connsiteY3" fmla="*/ 3200400 h 3200400"/>
              <a:gd name="connsiteX4" fmla="*/ 2806996 w 2806996"/>
              <a:gd name="connsiteY4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6996" h="3200400">
                <a:moveTo>
                  <a:pt x="0" y="0"/>
                </a:moveTo>
                <a:lnTo>
                  <a:pt x="0" y="1137683"/>
                </a:lnTo>
                <a:lnTo>
                  <a:pt x="2328530" y="1137683"/>
                </a:lnTo>
                <a:lnTo>
                  <a:pt x="2328530" y="3200400"/>
                </a:lnTo>
                <a:lnTo>
                  <a:pt x="2806996" y="320040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C78C02-97E8-4734-913B-3C25FD76A062}"/>
              </a:ext>
            </a:extLst>
          </p:cNvPr>
          <p:cNvSpPr/>
          <p:nvPr/>
        </p:nvSpPr>
        <p:spPr>
          <a:xfrm>
            <a:off x="2892056" y="1690577"/>
            <a:ext cx="1616149" cy="1509823"/>
          </a:xfrm>
          <a:custGeom>
            <a:avLst/>
            <a:gdLst>
              <a:gd name="connsiteX0" fmla="*/ 0 w 1616149"/>
              <a:gd name="connsiteY0" fmla="*/ 0 h 1509823"/>
              <a:gd name="connsiteX1" fmla="*/ 0 w 1616149"/>
              <a:gd name="connsiteY1" fmla="*/ 1509823 h 1509823"/>
              <a:gd name="connsiteX2" fmla="*/ 1616149 w 1616149"/>
              <a:gd name="connsiteY2" fmla="*/ 1509823 h 15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149" h="1509823">
                <a:moveTo>
                  <a:pt x="0" y="0"/>
                </a:moveTo>
                <a:lnTo>
                  <a:pt x="0" y="1509823"/>
                </a:lnTo>
                <a:lnTo>
                  <a:pt x="1616149" y="150982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4895BA-E063-47CD-85B6-EB1118E6EEBA}"/>
              </a:ext>
            </a:extLst>
          </p:cNvPr>
          <p:cNvSpPr/>
          <p:nvPr/>
        </p:nvSpPr>
        <p:spPr>
          <a:xfrm>
            <a:off x="1286540" y="1679944"/>
            <a:ext cx="1584251" cy="1988289"/>
          </a:xfrm>
          <a:custGeom>
            <a:avLst/>
            <a:gdLst>
              <a:gd name="connsiteX0" fmla="*/ 1584251 w 1584251"/>
              <a:gd name="connsiteY0" fmla="*/ 0 h 1988289"/>
              <a:gd name="connsiteX1" fmla="*/ 1584251 w 1584251"/>
              <a:gd name="connsiteY1" fmla="*/ 1180214 h 1988289"/>
              <a:gd name="connsiteX2" fmla="*/ 0 w 1584251"/>
              <a:gd name="connsiteY2" fmla="*/ 1180214 h 1988289"/>
              <a:gd name="connsiteX3" fmla="*/ 0 w 1584251"/>
              <a:gd name="connsiteY3" fmla="*/ 1988289 h 198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251" h="1988289">
                <a:moveTo>
                  <a:pt x="1584251" y="0"/>
                </a:moveTo>
                <a:lnTo>
                  <a:pt x="1584251" y="1180214"/>
                </a:lnTo>
                <a:lnTo>
                  <a:pt x="0" y="1180214"/>
                </a:lnTo>
                <a:lnTo>
                  <a:pt x="0" y="1988289"/>
                </a:lnTo>
              </a:path>
            </a:pathLst>
          </a:custGeom>
          <a:noFill/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C2509B-14E2-48A0-BC35-0876FB24D552}"/>
              </a:ext>
            </a:extLst>
          </p:cNvPr>
          <p:cNvSpPr txBox="1"/>
          <p:nvPr/>
        </p:nvSpPr>
        <p:spPr>
          <a:xfrm>
            <a:off x="5937165" y="13356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DC42A-C7CC-454B-8CB5-301165CF5E36}"/>
              </a:ext>
            </a:extLst>
          </p:cNvPr>
          <p:cNvSpPr txBox="1"/>
          <p:nvPr/>
        </p:nvSpPr>
        <p:spPr>
          <a:xfrm>
            <a:off x="5937165" y="2445488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D8AE2-1397-4533-AF06-3D7FA0CEFE70}"/>
              </a:ext>
            </a:extLst>
          </p:cNvPr>
          <p:cNvSpPr txBox="1"/>
          <p:nvPr/>
        </p:nvSpPr>
        <p:spPr>
          <a:xfrm>
            <a:off x="6921942" y="3998598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&amp; </a:t>
            </a:r>
            <a:r>
              <a:rPr lang="en-US" dirty="0" err="1"/>
              <a:t>Humi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30753A-1796-4BAC-B95B-3A169A142B46}"/>
              </a:ext>
            </a:extLst>
          </p:cNvPr>
          <p:cNvSpPr txBox="1"/>
          <p:nvPr/>
        </p:nvSpPr>
        <p:spPr>
          <a:xfrm>
            <a:off x="2998056" y="4848539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75196-3653-4FE1-B2A9-C1D813CB7E3D}"/>
              </a:ext>
            </a:extLst>
          </p:cNvPr>
          <p:cNvSpPr txBox="1"/>
          <p:nvPr/>
        </p:nvSpPr>
        <p:spPr>
          <a:xfrm>
            <a:off x="1434148" y="299476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83CCA6-B25D-4842-A8A7-800542186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906" y="155248"/>
            <a:ext cx="1520433" cy="1256227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0F542A7-5653-4EFF-9B5D-AA89C4F99935}"/>
              </a:ext>
            </a:extLst>
          </p:cNvPr>
          <p:cNvSpPr/>
          <p:nvPr/>
        </p:nvSpPr>
        <p:spPr>
          <a:xfrm>
            <a:off x="2860158" y="1190847"/>
            <a:ext cx="1945758" cy="935665"/>
          </a:xfrm>
          <a:custGeom>
            <a:avLst/>
            <a:gdLst>
              <a:gd name="connsiteX0" fmla="*/ 0 w 1945758"/>
              <a:gd name="connsiteY0" fmla="*/ 563525 h 935665"/>
              <a:gd name="connsiteX1" fmla="*/ 0 w 1945758"/>
              <a:gd name="connsiteY1" fmla="*/ 935665 h 935665"/>
              <a:gd name="connsiteX2" fmla="*/ 1945758 w 1945758"/>
              <a:gd name="connsiteY2" fmla="*/ 935665 h 935665"/>
              <a:gd name="connsiteX3" fmla="*/ 1945758 w 1945758"/>
              <a:gd name="connsiteY3" fmla="*/ 0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5758" h="935665">
                <a:moveTo>
                  <a:pt x="0" y="563525"/>
                </a:moveTo>
                <a:lnTo>
                  <a:pt x="0" y="935665"/>
                </a:lnTo>
                <a:lnTo>
                  <a:pt x="1945758" y="935665"/>
                </a:lnTo>
                <a:lnTo>
                  <a:pt x="1945758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C76C4B-7B05-46D6-8CC4-758702ECDACF}"/>
              </a:ext>
            </a:extLst>
          </p:cNvPr>
          <p:cNvSpPr txBox="1"/>
          <p:nvPr/>
        </p:nvSpPr>
        <p:spPr>
          <a:xfrm>
            <a:off x="3605198" y="7005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Vibration Sensor</a:t>
            </a:r>
          </a:p>
        </p:txBody>
      </p:sp>
    </p:spTree>
    <p:extLst>
      <p:ext uri="{BB962C8B-B14F-4D97-AF65-F5344CB8AC3E}">
        <p14:creationId xmlns:p14="http://schemas.microsoft.com/office/powerpoint/2010/main" val="549503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8E50F-53C8-4000-A984-1262F940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FA82D-1573-456B-9B94-AC0BD32C9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8" t="19845" r="34183" b="19380"/>
          <a:stretch/>
        </p:blipFill>
        <p:spPr>
          <a:xfrm>
            <a:off x="913344" y="1281412"/>
            <a:ext cx="2352454" cy="258067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489D300-69CF-4F6B-A8BE-61C17F41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839" y="2266577"/>
            <a:ext cx="3756835" cy="21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0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E0CA084-527F-49DD-9164-E4CCCC8BFB24}"/>
              </a:ext>
            </a:extLst>
          </p:cNvPr>
          <p:cNvSpPr/>
          <p:nvPr/>
        </p:nvSpPr>
        <p:spPr>
          <a:xfrm>
            <a:off x="1392865" y="279205"/>
            <a:ext cx="6697618" cy="4431121"/>
          </a:xfrm>
          <a:custGeom>
            <a:avLst/>
            <a:gdLst/>
            <a:ahLst/>
            <a:cxnLst/>
            <a:rect l="l" t="t" r="r" b="b"/>
            <a:pathLst>
              <a:path w="15660300" h="9807263">
                <a:moveTo>
                  <a:pt x="0" y="0"/>
                </a:moveTo>
                <a:lnTo>
                  <a:pt x="15660300" y="0"/>
                </a:lnTo>
                <a:lnTo>
                  <a:pt x="15660300" y="9807263"/>
                </a:lnTo>
                <a:lnTo>
                  <a:pt x="0" y="980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63757-CB19-459B-B0B7-3BED34499F37}"/>
              </a:ext>
            </a:extLst>
          </p:cNvPr>
          <p:cNvSpPr txBox="1"/>
          <p:nvPr/>
        </p:nvSpPr>
        <p:spPr>
          <a:xfrm>
            <a:off x="5791200" y="423545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PZEM: Rx =&gt; D17</a:t>
            </a:r>
          </a:p>
          <a:p>
            <a:r>
              <a:rPr lang="en-US" sz="800" dirty="0"/>
              <a:t>            Tx =&gt; D16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526CE-525C-4BE5-8DBC-F7EF919BA592}"/>
              </a:ext>
            </a:extLst>
          </p:cNvPr>
          <p:cNvSpPr txBox="1"/>
          <p:nvPr/>
        </p:nvSpPr>
        <p:spPr>
          <a:xfrm>
            <a:off x="1754372" y="3476846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Relay =&gt; D12</a:t>
            </a:r>
          </a:p>
        </p:txBody>
      </p:sp>
    </p:spTree>
    <p:extLst>
      <p:ext uri="{BB962C8B-B14F-4D97-AF65-F5344CB8AC3E}">
        <p14:creationId xmlns:p14="http://schemas.microsoft.com/office/powerpoint/2010/main" val="7898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A3F0F-E78A-490B-9A0B-AEF67284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B1DD2-AA58-4953-8F8C-7457203B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72" y="827500"/>
            <a:ext cx="196242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B4240-5F7F-4CD0-96FC-2C466843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92" y="352891"/>
            <a:ext cx="4696480" cy="124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5427A-53B9-4B88-A13C-C2EB36B1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871" y="1123034"/>
            <a:ext cx="3982801" cy="382907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27A88-6C30-4BF1-AA15-986B7A176682}"/>
              </a:ext>
            </a:extLst>
          </p:cNvPr>
          <p:cNvSpPr/>
          <p:nvPr/>
        </p:nvSpPr>
        <p:spPr>
          <a:xfrm>
            <a:off x="5167423" y="861237"/>
            <a:ext cx="691117" cy="202019"/>
          </a:xfrm>
          <a:custGeom>
            <a:avLst/>
            <a:gdLst>
              <a:gd name="connsiteX0" fmla="*/ 0 w 691117"/>
              <a:gd name="connsiteY0" fmla="*/ 0 h 202019"/>
              <a:gd name="connsiteX1" fmla="*/ 691117 w 691117"/>
              <a:gd name="connsiteY1" fmla="*/ 0 h 202019"/>
              <a:gd name="connsiteX2" fmla="*/ 691117 w 691117"/>
              <a:gd name="connsiteY2" fmla="*/ 202019 h 20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117" h="202019">
                <a:moveTo>
                  <a:pt x="0" y="0"/>
                </a:moveTo>
                <a:lnTo>
                  <a:pt x="691117" y="0"/>
                </a:lnTo>
                <a:lnTo>
                  <a:pt x="691117" y="20201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80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287D16-8DB0-4EBE-BC82-2FD0C0A32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89" y="240386"/>
            <a:ext cx="5020376" cy="2514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E3961-381F-4FA0-B609-1496ECBD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45" y="2571750"/>
            <a:ext cx="4677428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5769B-93F0-460A-8F0B-387C9268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84" y="1722474"/>
            <a:ext cx="3993184" cy="3342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49FDB-23E3-4392-A88F-B587A3CB0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37"/>
          <a:stretch/>
        </p:blipFill>
        <p:spPr>
          <a:xfrm>
            <a:off x="727350" y="294957"/>
            <a:ext cx="3982801" cy="131577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78C0912-6CC4-4F5D-8819-F11ACDF596F8}"/>
              </a:ext>
            </a:extLst>
          </p:cNvPr>
          <p:cNvSpPr/>
          <p:nvPr/>
        </p:nvSpPr>
        <p:spPr>
          <a:xfrm>
            <a:off x="4455042" y="903767"/>
            <a:ext cx="978195" cy="839973"/>
          </a:xfrm>
          <a:custGeom>
            <a:avLst/>
            <a:gdLst>
              <a:gd name="connsiteX0" fmla="*/ 0 w 978195"/>
              <a:gd name="connsiteY0" fmla="*/ 0 h 839973"/>
              <a:gd name="connsiteX1" fmla="*/ 978195 w 978195"/>
              <a:gd name="connsiteY1" fmla="*/ 0 h 839973"/>
              <a:gd name="connsiteX2" fmla="*/ 978195 w 978195"/>
              <a:gd name="connsiteY2" fmla="*/ 839973 h 83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8195" h="839973">
                <a:moveTo>
                  <a:pt x="0" y="0"/>
                </a:moveTo>
                <a:lnTo>
                  <a:pt x="978195" y="0"/>
                </a:lnTo>
                <a:lnTo>
                  <a:pt x="978195" y="839973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364E3-1D49-4411-BB51-F4B561B6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42" y="1937055"/>
            <a:ext cx="3081704" cy="1381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F5F80-5D82-4590-BBC1-BCD538C01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36" y="3997842"/>
            <a:ext cx="3109916" cy="94107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F5452B-76E2-4BCE-821C-C3F80F8380CA}"/>
              </a:ext>
            </a:extLst>
          </p:cNvPr>
          <p:cNvSpPr/>
          <p:nvPr/>
        </p:nvSpPr>
        <p:spPr>
          <a:xfrm>
            <a:off x="2264735" y="3338623"/>
            <a:ext cx="1679944" cy="637954"/>
          </a:xfrm>
          <a:custGeom>
            <a:avLst/>
            <a:gdLst>
              <a:gd name="connsiteX0" fmla="*/ 1679944 w 1679944"/>
              <a:gd name="connsiteY0" fmla="*/ 637954 h 637954"/>
              <a:gd name="connsiteX1" fmla="*/ 1382232 w 1679944"/>
              <a:gd name="connsiteY1" fmla="*/ 637954 h 637954"/>
              <a:gd name="connsiteX2" fmla="*/ 1382232 w 1679944"/>
              <a:gd name="connsiteY2" fmla="*/ 212651 h 637954"/>
              <a:gd name="connsiteX3" fmla="*/ 0 w 1679944"/>
              <a:gd name="connsiteY3" fmla="*/ 212651 h 637954"/>
              <a:gd name="connsiteX4" fmla="*/ 0 w 1679944"/>
              <a:gd name="connsiteY4" fmla="*/ 0 h 637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944" h="637954">
                <a:moveTo>
                  <a:pt x="1679944" y="637954"/>
                </a:moveTo>
                <a:lnTo>
                  <a:pt x="1382232" y="637954"/>
                </a:lnTo>
                <a:lnTo>
                  <a:pt x="1382232" y="212651"/>
                </a:lnTo>
                <a:lnTo>
                  <a:pt x="0" y="212651"/>
                </a:ln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0247CA-2059-4122-B282-8AB452A96CBA}"/>
              </a:ext>
            </a:extLst>
          </p:cNvPr>
          <p:cNvSpPr/>
          <p:nvPr/>
        </p:nvSpPr>
        <p:spPr>
          <a:xfrm>
            <a:off x="3732028" y="4189228"/>
            <a:ext cx="680484" cy="0"/>
          </a:xfrm>
          <a:custGeom>
            <a:avLst/>
            <a:gdLst>
              <a:gd name="connsiteX0" fmla="*/ 680484 w 680484"/>
              <a:gd name="connsiteY0" fmla="*/ 0 h 0"/>
              <a:gd name="connsiteX1" fmla="*/ 0 w 6804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0484">
                <a:moveTo>
                  <a:pt x="680484" y="0"/>
                </a:moveTo>
                <a:lnTo>
                  <a:pt x="0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9CC5C-E504-4EA8-90E3-B30D5AC4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4" y="223284"/>
            <a:ext cx="4474100" cy="376392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9ED579-77DB-41FE-ABC9-A9440D58E33E}"/>
              </a:ext>
            </a:extLst>
          </p:cNvPr>
          <p:cNvSpPr/>
          <p:nvPr/>
        </p:nvSpPr>
        <p:spPr>
          <a:xfrm>
            <a:off x="4412512" y="3859619"/>
            <a:ext cx="563525" cy="244548"/>
          </a:xfrm>
          <a:custGeom>
            <a:avLst/>
            <a:gdLst>
              <a:gd name="connsiteX0" fmla="*/ 0 w 563525"/>
              <a:gd name="connsiteY0" fmla="*/ 0 h 244548"/>
              <a:gd name="connsiteX1" fmla="*/ 0 w 563525"/>
              <a:gd name="connsiteY1" fmla="*/ 244548 h 244548"/>
              <a:gd name="connsiteX2" fmla="*/ 563525 w 563525"/>
              <a:gd name="connsiteY2" fmla="*/ 244548 h 244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525" h="244548">
                <a:moveTo>
                  <a:pt x="0" y="0"/>
                </a:moveTo>
                <a:lnTo>
                  <a:pt x="0" y="244548"/>
                </a:lnTo>
                <a:lnTo>
                  <a:pt x="563525" y="24454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01204-2414-47B8-B876-6A47ECB9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787" y="2571750"/>
            <a:ext cx="3676513" cy="2513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0A9F9-46D8-4F4E-8A0F-77BF4EBD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4" y="4069864"/>
            <a:ext cx="3374907" cy="101562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A82C825-8A60-46A3-A4F7-CD406F200236}"/>
              </a:ext>
            </a:extLst>
          </p:cNvPr>
          <p:cNvSpPr/>
          <p:nvPr/>
        </p:nvSpPr>
        <p:spPr>
          <a:xfrm rot="10800000">
            <a:off x="4412512" y="4577677"/>
            <a:ext cx="281762" cy="24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C723A3-FAB4-45DD-9AE1-ACFEF0F39F2D}"/>
              </a:ext>
            </a:extLst>
          </p:cNvPr>
          <p:cNvSpPr txBox="1"/>
          <p:nvPr/>
        </p:nvSpPr>
        <p:spPr>
          <a:xfrm>
            <a:off x="3409662" y="14992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Workshop #1: wifi_relay.py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1D7CF-F090-4F5C-B1C4-A8B15F4B946B}"/>
              </a:ext>
            </a:extLst>
          </p:cNvPr>
          <p:cNvSpPr txBox="1"/>
          <p:nvPr/>
        </p:nvSpPr>
        <p:spPr>
          <a:xfrm>
            <a:off x="2296632" y="617449"/>
            <a:ext cx="5369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https://github.com/drpasidth/esp32_pzem/blob/main/wifi_relay.py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31BCB3-1B6F-4972-B238-7F2E98D21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023386"/>
              </p:ext>
            </p:extLst>
          </p:nvPr>
        </p:nvGraphicFramePr>
        <p:xfrm>
          <a:off x="279991" y="1336431"/>
          <a:ext cx="3515833" cy="318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7A4965-4E02-403B-99AB-CA297CC8E0D3}"/>
              </a:ext>
            </a:extLst>
          </p:cNvPr>
          <p:cNvSpPr txBox="1"/>
          <p:nvPr/>
        </p:nvSpPr>
        <p:spPr>
          <a:xfrm>
            <a:off x="4125431" y="1041536"/>
            <a:ext cx="3997843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import machine</a:t>
            </a:r>
          </a:p>
          <a:p>
            <a:r>
              <a:rPr lang="en-US" sz="1100" dirty="0"/>
              <a:t>from machine import Pin</a:t>
            </a:r>
          </a:p>
          <a:p>
            <a:r>
              <a:rPr lang="en-US" sz="1100" dirty="0"/>
              <a:t>import network</a:t>
            </a:r>
          </a:p>
          <a:p>
            <a:r>
              <a:rPr lang="en-US" sz="1100" dirty="0"/>
              <a:t>import time</a:t>
            </a:r>
          </a:p>
          <a:p>
            <a:endParaRPr lang="en-US" sz="1100" dirty="0"/>
          </a:p>
          <a:p>
            <a:r>
              <a:rPr lang="en-US" sz="1100" dirty="0"/>
              <a:t># WiFi credentials</a:t>
            </a:r>
          </a:p>
          <a:p>
            <a:r>
              <a:rPr lang="en-US" sz="1100" dirty="0"/>
              <a:t>WIFI_SSID = “xxxxxxxxx"</a:t>
            </a:r>
          </a:p>
          <a:p>
            <a:r>
              <a:rPr lang="en-US" sz="1100" dirty="0"/>
              <a:t>WIFI_PASSWORD = “xxxxxxxx"</a:t>
            </a:r>
          </a:p>
          <a:p>
            <a:endParaRPr lang="en-US" sz="1100" dirty="0"/>
          </a:p>
          <a:p>
            <a:r>
              <a:rPr lang="en-US" sz="1100" dirty="0"/>
              <a:t># Relay setup</a:t>
            </a:r>
          </a:p>
          <a:p>
            <a:r>
              <a:rPr lang="en-US" sz="1100" dirty="0"/>
              <a:t>HAS_RELAY = False</a:t>
            </a:r>
          </a:p>
          <a:p>
            <a:r>
              <a:rPr lang="en-US" sz="1100" dirty="0"/>
              <a:t>relay = None</a:t>
            </a:r>
          </a:p>
          <a:p>
            <a:r>
              <a:rPr lang="en-US" sz="1100" dirty="0"/>
              <a:t>try:</a:t>
            </a:r>
          </a:p>
          <a:p>
            <a:r>
              <a:rPr lang="en-US" sz="1100" dirty="0"/>
              <a:t>    relay = Pin(12, Pin.OUT)</a:t>
            </a:r>
          </a:p>
          <a:p>
            <a:r>
              <a:rPr lang="en-US" sz="1100" dirty="0"/>
              <a:t>    relay.value(1)</a:t>
            </a:r>
          </a:p>
          <a:p>
            <a:r>
              <a:rPr lang="en-US" sz="1100" dirty="0"/>
              <a:t>    HAS_RELAY = True</a:t>
            </a:r>
          </a:p>
          <a:p>
            <a:r>
              <a:rPr lang="en-US" sz="1100" dirty="0"/>
              <a:t>except Exception as e:</a:t>
            </a:r>
          </a:p>
          <a:p>
            <a:r>
              <a:rPr lang="en-US" sz="1100" dirty="0"/>
              <a:t>    print("Relay init failed:", e)</a:t>
            </a:r>
          </a:p>
          <a:p>
            <a:r>
              <a:rPr lang="en-US" sz="1100" dirty="0"/>
              <a:t>    HAS_RELAY = False</a:t>
            </a:r>
          </a:p>
          <a:p>
            <a:endParaRPr lang="en-US" sz="1100" dirty="0"/>
          </a:p>
          <a:p>
            <a:r>
              <a:rPr lang="en-US" sz="1100" dirty="0"/>
              <a:t># Create WLAN object</a:t>
            </a:r>
          </a:p>
          <a:p>
            <a:r>
              <a:rPr lang="en-US" sz="1100" dirty="0"/>
              <a:t>wlan = network.WLAN(network.STA_IF)</a:t>
            </a:r>
          </a:p>
          <a:p>
            <a:r>
              <a:rPr lang="en-US" sz="1100" dirty="0"/>
              <a:t>wlan.active(True)</a:t>
            </a:r>
          </a:p>
        </p:txBody>
      </p:sp>
    </p:spTree>
    <p:extLst>
      <p:ext uri="{BB962C8B-B14F-4D97-AF65-F5344CB8AC3E}">
        <p14:creationId xmlns:p14="http://schemas.microsoft.com/office/powerpoint/2010/main" val="138757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0154C8-A3B4-4B40-A13A-80EB02B547DC}"/>
              </a:ext>
            </a:extLst>
          </p:cNvPr>
          <p:cNvSpPr txBox="1"/>
          <p:nvPr/>
        </p:nvSpPr>
        <p:spPr>
          <a:xfrm>
            <a:off x="956931" y="307554"/>
            <a:ext cx="441251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 connect_wifi():</a:t>
            </a:r>
          </a:p>
          <a:p>
            <a:r>
              <a:rPr lang="en-US" dirty="0"/>
              <a:t>    wlan = network.WLAN(network.STA_IF)</a:t>
            </a:r>
          </a:p>
          <a:p>
            <a:r>
              <a:rPr lang="en-US" dirty="0"/>
              <a:t>    wlan.active(True)</a:t>
            </a:r>
          </a:p>
          <a:p>
            <a:r>
              <a:rPr lang="en-US" dirty="0"/>
              <a:t>    if not wlan.isconnected():</a:t>
            </a:r>
          </a:p>
          <a:p>
            <a:r>
              <a:rPr lang="en-US" dirty="0"/>
              <a:t>        print("Connecting to WiFi...")</a:t>
            </a:r>
          </a:p>
          <a:p>
            <a:r>
              <a:rPr lang="en-US" dirty="0"/>
              <a:t>        wlan.connect(WIFI_SSID, WIFI_PASSWORD)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# Wait up to 10 seconds for connection</a:t>
            </a:r>
          </a:p>
          <a:p>
            <a:r>
              <a:rPr lang="en-US" dirty="0"/>
              <a:t>        for _ in range(10):</a:t>
            </a:r>
          </a:p>
          <a:p>
            <a:r>
              <a:rPr lang="en-US" dirty="0"/>
              <a:t>            if wlan.isconnected():</a:t>
            </a:r>
          </a:p>
          <a:p>
            <a:r>
              <a:rPr lang="en-US" dirty="0"/>
              <a:t>                print("Connected!")</a:t>
            </a:r>
          </a:p>
          <a:p>
            <a:r>
              <a:rPr lang="en-US" dirty="0"/>
              <a:t>                print("IP address:", wlan.ifconfig()[0])</a:t>
            </a:r>
          </a:p>
          <a:p>
            <a:r>
              <a:rPr lang="en-US" dirty="0"/>
              <a:t>                return True</a:t>
            </a:r>
          </a:p>
          <a:p>
            <a:r>
              <a:rPr lang="en-US" dirty="0"/>
              <a:t>            print("Waiting for connection...")</a:t>
            </a:r>
          </a:p>
          <a:p>
            <a:r>
              <a:rPr lang="en-US" dirty="0"/>
              <a:t>            time.sleep(1)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wlan.isconnected()</a:t>
            </a:r>
          </a:p>
        </p:txBody>
      </p:sp>
    </p:spTree>
    <p:extLst>
      <p:ext uri="{BB962C8B-B14F-4D97-AF65-F5344CB8AC3E}">
        <p14:creationId xmlns:p14="http://schemas.microsoft.com/office/powerpoint/2010/main" val="174543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(</a:t>
            </a:r>
            <a:r>
              <a:rPr lang="en-US" dirty="0"/>
              <a:t>P</a:t>
            </a:r>
            <a:r>
              <a:rPr lang="en" dirty="0"/>
              <a:t>.M.)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38451-7308-449C-A0E2-74798F15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23" y="1482795"/>
            <a:ext cx="665890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6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09B8DB-072E-42A7-969B-8EA6AE277658}"/>
              </a:ext>
            </a:extLst>
          </p:cNvPr>
          <p:cNvSpPr txBox="1"/>
          <p:nvPr/>
        </p:nvSpPr>
        <p:spPr>
          <a:xfrm>
            <a:off x="946297" y="437938"/>
            <a:ext cx="59329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Main execution</a:t>
            </a:r>
          </a:p>
          <a:p>
            <a:r>
              <a:rPr lang="en-US" dirty="0"/>
              <a:t>if connect_wifi():</a:t>
            </a:r>
          </a:p>
          <a:p>
            <a:r>
              <a:rPr lang="en-US" dirty="0"/>
              <a:t>    print("WiFi connected successfully")</a:t>
            </a:r>
          </a:p>
          <a:p>
            <a:r>
              <a:rPr lang="en-US" dirty="0"/>
              <a:t>    if HAS_RELAY and relay:</a:t>
            </a:r>
          </a:p>
          <a:p>
            <a:r>
              <a:rPr lang="en-US" dirty="0"/>
              <a:t>        for _ in range(3):</a:t>
            </a:r>
          </a:p>
          <a:p>
            <a:r>
              <a:rPr lang="en-US" dirty="0"/>
              <a:t>            relay.value(1)</a:t>
            </a:r>
          </a:p>
          <a:p>
            <a:r>
              <a:rPr lang="en-US" dirty="0"/>
              <a:t>            time.sleep(1)  # Fixed: use time.sleep(), seconds not ms</a:t>
            </a:r>
          </a:p>
          <a:p>
            <a:r>
              <a:rPr lang="en-US" dirty="0"/>
              <a:t>            relay.value(0)</a:t>
            </a:r>
          </a:p>
          <a:p>
            <a:r>
              <a:rPr lang="en-US" dirty="0"/>
              <a:t>            time.sleep(1)</a:t>
            </a:r>
          </a:p>
          <a:p>
            <a:r>
              <a:rPr lang="en-US" dirty="0"/>
              <a:t>    while True:</a:t>
            </a:r>
          </a:p>
          <a:p>
            <a:r>
              <a:rPr lang="en-US" dirty="0"/>
              <a:t>        print("Connected to WiFi")</a:t>
            </a:r>
          </a:p>
          <a:p>
            <a:r>
              <a:rPr lang="en-US" dirty="0"/>
              <a:t>        time.sleep(5)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print("Failed to connect to WiFi")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A3FF559D-CE47-42C6-86BF-18F0AA8F7368}"/>
              </a:ext>
            </a:extLst>
          </p:cNvPr>
          <p:cNvSpPr/>
          <p:nvPr/>
        </p:nvSpPr>
        <p:spPr>
          <a:xfrm>
            <a:off x="3870251" y="2658140"/>
            <a:ext cx="159489" cy="5103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799F7-D38F-44BA-9073-4F7DC1FE73D4}"/>
              </a:ext>
            </a:extLst>
          </p:cNvPr>
          <p:cNvSpPr txBox="1"/>
          <p:nvPr/>
        </p:nvSpPr>
        <p:spPr>
          <a:xfrm>
            <a:off x="4195523" y="2759432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Infinite loop</a:t>
            </a:r>
          </a:p>
        </p:txBody>
      </p:sp>
    </p:spTree>
    <p:extLst>
      <p:ext uri="{BB962C8B-B14F-4D97-AF65-F5344CB8AC3E}">
        <p14:creationId xmlns:p14="http://schemas.microsoft.com/office/powerpoint/2010/main" val="2594532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F18E79-EEC5-44D0-A5A4-1879DD71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2: Esp32-pzem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94439-FB3E-400A-9AAF-9FD43855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88111" y="903765"/>
            <a:ext cx="2933254" cy="391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6FCE2-A903-4383-8E10-1917F765A810}"/>
              </a:ext>
            </a:extLst>
          </p:cNvPr>
          <p:cNvSpPr txBox="1"/>
          <p:nvPr/>
        </p:nvSpPr>
        <p:spPr>
          <a:xfrm>
            <a:off x="5358809" y="1392199"/>
            <a:ext cx="27963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https://github.com/drpasidth/esp32_pzem/blob/main/esp32-pzem_v2.py</a:t>
            </a:r>
          </a:p>
        </p:txBody>
      </p:sp>
    </p:spTree>
    <p:extLst>
      <p:ext uri="{BB962C8B-B14F-4D97-AF65-F5344CB8AC3E}">
        <p14:creationId xmlns:p14="http://schemas.microsoft.com/office/powerpoint/2010/main" val="3754030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70EAD-08A6-4742-89B8-BC8840FE13A2}"/>
              </a:ext>
            </a:extLst>
          </p:cNvPr>
          <p:cNvSpPr txBox="1"/>
          <p:nvPr/>
        </p:nvSpPr>
        <p:spPr>
          <a:xfrm>
            <a:off x="956930" y="32960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esp32-pzem_v2.py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62EE1F5-48F9-4F6D-ACFD-BD44609209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062083"/>
              </p:ext>
            </p:extLst>
          </p:nvPr>
        </p:nvGraphicFramePr>
        <p:xfrm>
          <a:off x="382940" y="1191413"/>
          <a:ext cx="3175591" cy="3104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02E3AA6-725D-4534-9AB0-AD6B56FE5E21}"/>
              </a:ext>
            </a:extLst>
          </p:cNvPr>
          <p:cNvSpPr txBox="1"/>
          <p:nvPr/>
        </p:nvSpPr>
        <p:spPr>
          <a:xfrm>
            <a:off x="4178595" y="1835751"/>
            <a:ext cx="200407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Pzem_init</a:t>
            </a:r>
            <a:r>
              <a:rPr lang="en-US" dirty="0"/>
              <a:t>()</a:t>
            </a:r>
          </a:p>
          <a:p>
            <a:r>
              <a:rPr lang="en-US" dirty="0" err="1"/>
              <a:t>Pzem_calculate_crc</a:t>
            </a:r>
            <a:r>
              <a:rPr lang="en-US" dirty="0"/>
              <a:t>()</a:t>
            </a:r>
          </a:p>
          <a:p>
            <a:r>
              <a:rPr lang="en-US" dirty="0" err="1"/>
              <a:t>Pzem_read_registers</a:t>
            </a:r>
            <a:r>
              <a:rPr lang="en-US" dirty="0"/>
              <a:t>()</a:t>
            </a:r>
          </a:p>
          <a:p>
            <a:r>
              <a:rPr lang="en-US" dirty="0" err="1"/>
              <a:t>Pzem_read_all</a:t>
            </a:r>
            <a:r>
              <a:rPr lang="en-US" dirty="0"/>
              <a:t>()</a:t>
            </a:r>
          </a:p>
          <a:p>
            <a:r>
              <a:rPr lang="en-US" dirty="0" err="1"/>
              <a:t>Lcd_write</a:t>
            </a:r>
            <a:r>
              <a:rPr lang="en-US" dirty="0"/>
              <a:t>()</a:t>
            </a:r>
          </a:p>
          <a:p>
            <a:r>
              <a:rPr lang="en-US" dirty="0" err="1"/>
              <a:t>Lcd_init</a:t>
            </a:r>
            <a:r>
              <a:rPr lang="en-US" dirty="0"/>
              <a:t>()</a:t>
            </a:r>
          </a:p>
          <a:p>
            <a:r>
              <a:rPr lang="en-US" dirty="0"/>
              <a:t>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F0138-6F6F-4782-B106-E1910715B0A7}"/>
              </a:ext>
            </a:extLst>
          </p:cNvPr>
          <p:cNvSpPr txBox="1"/>
          <p:nvPr/>
        </p:nvSpPr>
        <p:spPr>
          <a:xfrm>
            <a:off x="3905527" y="3717577"/>
            <a:ext cx="3995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Initialization =&gt; Reading Loop every 5 seconds.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D015A70-EA7B-4D11-8F0D-A8EEF33CD294}"/>
              </a:ext>
            </a:extLst>
          </p:cNvPr>
          <p:cNvSpPr/>
          <p:nvPr/>
        </p:nvSpPr>
        <p:spPr>
          <a:xfrm>
            <a:off x="2991461" y="2635970"/>
            <a:ext cx="567070" cy="45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6927279-EBD8-4E8F-8F63-BD0113DE9E8C}"/>
              </a:ext>
            </a:extLst>
          </p:cNvPr>
          <p:cNvSpPr/>
          <p:nvPr/>
        </p:nvSpPr>
        <p:spPr>
          <a:xfrm>
            <a:off x="3017958" y="3644310"/>
            <a:ext cx="567070" cy="45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7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44154-DCA6-4028-932D-86A9446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6" y="2285746"/>
            <a:ext cx="4077269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3701C-AF96-4221-A31B-5A289ACF2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4" r="14198" b="4416"/>
          <a:stretch/>
        </p:blipFill>
        <p:spPr>
          <a:xfrm rot="16200000">
            <a:off x="4938710" y="635341"/>
            <a:ext cx="3414508" cy="35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6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5ECD74-A800-41B3-BBF4-1415159C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30" y="0"/>
            <a:ext cx="73595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1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6068E5-611B-446F-B518-D3D321B5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43" y="847484"/>
            <a:ext cx="583011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6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2CB6FD-163E-4E70-9676-33A08B38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6900"/>
            <a:ext cx="7717500" cy="576000"/>
          </a:xfrm>
        </p:spPr>
        <p:txBody>
          <a:bodyPr/>
          <a:lstStyle/>
          <a:p>
            <a:r>
              <a:rPr lang="en-US" dirty="0"/>
              <a:t>Workshop #3 esp32-pzem-webserver.py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14EFA-DCAB-4716-9F65-DF56D888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79" y="1661703"/>
            <a:ext cx="6821416" cy="3101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D57F9-8BA0-4014-90D5-A400820FADDD}"/>
              </a:ext>
            </a:extLst>
          </p:cNvPr>
          <p:cNvSpPr txBox="1"/>
          <p:nvPr/>
        </p:nvSpPr>
        <p:spPr>
          <a:xfrm>
            <a:off x="1244009" y="822900"/>
            <a:ext cx="6821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https://github.com/drpasidth/esp32_pzem/blob/main/esp32%3Dpzem-webserver.py</a:t>
            </a:r>
          </a:p>
        </p:txBody>
      </p:sp>
    </p:spTree>
    <p:extLst>
      <p:ext uri="{BB962C8B-B14F-4D97-AF65-F5344CB8AC3E}">
        <p14:creationId xmlns:p14="http://schemas.microsoft.com/office/powerpoint/2010/main" val="229979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7A12E-7888-4CA1-8E79-9FBB7E73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9232"/>
            <a:ext cx="6544588" cy="20481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DD4630E-4F3C-4F51-B227-8F8AE732F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8" y="2579655"/>
            <a:ext cx="7347099" cy="1818096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675" rIns="0" bIns="5395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Module Breakdown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1.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WiFi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Manager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connect_wifi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start_ap_mode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save/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load_wifi_config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)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Loads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saved credentials from wifi_config.txt, defaults to TP-Link_5B9A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Tries to connect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for 15 seconds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If fails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: Starts Access Point mode (ESP32-PZEM-Setup / 12345678)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Web setup page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at /setup allows entering new credentials → saves &amp; reboots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8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3C800-7E33-4D72-B490-22F18557C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43624"/>
              </p:ext>
            </p:extLst>
          </p:nvPr>
        </p:nvGraphicFramePr>
        <p:xfrm>
          <a:off x="1278455" y="1836591"/>
          <a:ext cx="6313227" cy="2133600"/>
        </p:xfrm>
        <a:graphic>
          <a:graphicData uri="http://schemas.openxmlformats.org/drawingml/2006/table">
            <a:tbl>
              <a:tblPr/>
              <a:tblGrid>
                <a:gridCol w="2104409">
                  <a:extLst>
                    <a:ext uri="{9D8B030D-6E8A-4147-A177-3AD203B41FA5}">
                      <a16:colId xmlns:a16="http://schemas.microsoft.com/office/drawing/2014/main" val="1912822175"/>
                    </a:ext>
                  </a:extLst>
                </a:gridCol>
                <a:gridCol w="2104409">
                  <a:extLst>
                    <a:ext uri="{9D8B030D-6E8A-4147-A177-3AD203B41FA5}">
                      <a16:colId xmlns:a16="http://schemas.microsoft.com/office/drawing/2014/main" val="3686423818"/>
                    </a:ext>
                  </a:extLst>
                </a:gridCol>
                <a:gridCol w="2104409">
                  <a:extLst>
                    <a:ext uri="{9D8B030D-6E8A-4147-A177-3AD203B41FA5}">
                      <a16:colId xmlns:a16="http://schemas.microsoft.com/office/drawing/2014/main" val="39951078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solidFill>
                            <a:srgbClr val="CCCCCC"/>
                          </a:solidFill>
                          <a:effectLst/>
                        </a:rPr>
                        <a:t>Parameter</a:t>
                      </a:r>
                    </a:p>
                  </a:txBody>
                  <a:tcPr anchor="b">
                    <a:lnL w="9525" cap="flat" cmpd="sng" algn="ctr">
                      <a:solidFill>
                        <a:srgbClr val="906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5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6D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solidFill>
                            <a:srgbClr val="CCCCCC"/>
                          </a:solidFill>
                          <a:effectLst/>
                        </a:rPr>
                        <a:t>Register</a:t>
                      </a:r>
                    </a:p>
                  </a:txBody>
                  <a:tcPr anchor="b">
                    <a:lnL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85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solidFill>
                            <a:srgbClr val="CCCCCC"/>
                          </a:solidFill>
                          <a:effectLst/>
                        </a:rPr>
                        <a:t>Conversion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5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4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187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Voltage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6D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85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6D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85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84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85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9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÷10 (V)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84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84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84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8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9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99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9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A3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0x0001-0x0002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99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99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B1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÷1000 (A)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08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8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633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A3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B1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A3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0x0003-0x0004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B1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B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B1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EB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÷10 (W)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B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B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B2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0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64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Energy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C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EB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A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2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0x0005-0x0006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EB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0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EB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2A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÷1000 (kWh)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0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0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0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5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516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Frequency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2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2A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2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1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2A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5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2A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31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÷10 (Hz)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5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05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58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310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Power Factor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01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31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1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1C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0x0008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31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31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31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÷100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37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07114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5C3391A3-E17E-498A-9EEC-05AF7EB3B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455" y="384155"/>
            <a:ext cx="6313227" cy="1171765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675" rIns="0" bIns="5395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2. PZEM-004T Communication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pzem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_*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functions)*_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Communicates via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Modbus RTU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over UART: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 lvl="1"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Uses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CRC-16 Modbus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checksum for data integrity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Reads every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5 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pzem_read_interval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= 5000)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081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5B8BCA-FE90-4ACD-9092-FCAED37CB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02085"/>
              </p:ext>
            </p:extLst>
          </p:nvPr>
        </p:nvGraphicFramePr>
        <p:xfrm>
          <a:off x="1129597" y="2433077"/>
          <a:ext cx="6353176" cy="1950720"/>
        </p:xfrm>
        <a:graphic>
          <a:graphicData uri="http://schemas.openxmlformats.org/drawingml/2006/table">
            <a:tbl>
              <a:tblPr/>
              <a:tblGrid>
                <a:gridCol w="3176588">
                  <a:extLst>
                    <a:ext uri="{9D8B030D-6E8A-4147-A177-3AD203B41FA5}">
                      <a16:colId xmlns:a16="http://schemas.microsoft.com/office/drawing/2014/main" val="3404292333"/>
                    </a:ext>
                  </a:extLst>
                </a:gridCol>
                <a:gridCol w="3176588">
                  <a:extLst>
                    <a:ext uri="{9D8B030D-6E8A-4147-A177-3AD203B41FA5}">
                      <a16:colId xmlns:a16="http://schemas.microsoft.com/office/drawing/2014/main" val="3478407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solidFill>
                            <a:srgbClr val="CCCCCC"/>
                          </a:solidFill>
                          <a:effectLst/>
                        </a:rPr>
                        <a:t>Route</a:t>
                      </a:r>
                    </a:p>
                  </a:txBody>
                  <a:tcPr anchor="b">
                    <a:lnL w="9525" cap="flat" cmpd="sng" algn="ctr">
                      <a:solidFill>
                        <a:srgbClr val="508D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9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8D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solidFill>
                            <a:srgbClr val="CCCCCC"/>
                          </a:solidFill>
                          <a:effectLst/>
                        </a:rPr>
                        <a:t>Function</a:t>
                      </a:r>
                    </a:p>
                  </a:txBody>
                  <a:tcPr anchor="b">
                    <a:lnL w="9525" cap="flat" cmpd="sng" algn="ctr">
                      <a:solidFill>
                        <a:srgbClr val="109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9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9A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DE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3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B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DE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B3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A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PZEM dashboard with auto-refresh (AJAX every 5s)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DE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DE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DE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6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89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/api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A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A6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6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JSON data: {"voltage":220.1,"current":0.5,...}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06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6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6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7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091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/setup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6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6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7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WiFi configuration form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07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7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784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/save?ssid=X&amp;pass=Y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7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7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7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Saves credentials and reboots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7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45730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A77AE2A-07A5-4B95-8C4E-19082CDEB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325" y="323804"/>
            <a:ext cx="6353176" cy="1818096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675" rIns="0" bIns="5395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3. Web Server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start_web_server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,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handle_web_client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    Non-blocking socket server on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port 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with routes: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CCCCCC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4. LCD 16x2 (I2C)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lcd_*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functions)*_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Line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: IP address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Line 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: Current (A) and Voltage (V)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Auto-detects I2C address (0x27 or 0x3F)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4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D44F9-40AA-48D4-A1ED-77473D6B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6" y="829340"/>
            <a:ext cx="2892056" cy="289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0063D-96BB-46AF-AD58-3DF709A2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915" y="829339"/>
            <a:ext cx="4835234" cy="2658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21EE8D-1D59-42CC-B787-B4A2146CCFE3}"/>
              </a:ext>
            </a:extLst>
          </p:cNvPr>
          <p:cNvSpPr txBox="1"/>
          <p:nvPr/>
        </p:nvSpPr>
        <p:spPr>
          <a:xfrm>
            <a:off x="1937786" y="4052550"/>
            <a:ext cx="5781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The ESP32 comes in three distinct forms: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System on Chip (SoC)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,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Module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, and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+mn-lt"/>
              </a:rPr>
              <a:t>Development Boards (Devkits)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756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DD8BAC-CB2D-4784-90FD-69A95933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71" y="540907"/>
            <a:ext cx="6882857" cy="40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91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8D822-6751-4CB5-A1CD-1F9E2F2E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98" y="265814"/>
            <a:ext cx="4518837" cy="45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3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AB9D9C-F2BB-41B1-B575-4D8CD676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92" y="186907"/>
            <a:ext cx="7057427" cy="4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2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68F52-6E70-4FE6-BE37-2EE230F3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13" y="395084"/>
            <a:ext cx="6173061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7EE71-C8F6-4623-9835-8D1BE1E7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13" y="1897805"/>
            <a:ext cx="6173061" cy="29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13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FA20B-9C59-4484-BC32-741936D2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231156"/>
            <a:ext cx="7717500" cy="576000"/>
          </a:xfrm>
        </p:spPr>
        <p:txBody>
          <a:bodyPr/>
          <a:lstStyle/>
          <a:p>
            <a:r>
              <a:rPr lang="en-US" dirty="0"/>
              <a:t>Workshop #4 : esp32-pzem-url.py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8FE55-ECAE-40A2-9788-343254CE1435}"/>
              </a:ext>
            </a:extLst>
          </p:cNvPr>
          <p:cNvSpPr txBox="1"/>
          <p:nvPr/>
        </p:nvSpPr>
        <p:spPr>
          <a:xfrm>
            <a:off x="1127025" y="982131"/>
            <a:ext cx="70600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ESP32 PZEM Monitor with Remote Data Sending - Explanation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This is an enhanced </a:t>
            </a:r>
            <a:r>
              <a:rPr lang="en-US" b="1" i="0" dirty="0" err="1">
                <a:solidFill>
                  <a:schemeClr val="tx1"/>
                </a:solidFill>
                <a:effectLst/>
                <a:latin typeface="Segoe WPC"/>
              </a:rPr>
              <a:t>MicroPython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 program for 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ESP32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 that monitors AC power via 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PZEM-004T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, displays on 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LCD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, serves a 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web dashboard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, and </a:t>
            </a:r>
            <a:r>
              <a:rPr lang="en-US" b="1" i="0" dirty="0">
                <a:solidFill>
                  <a:schemeClr val="tx1"/>
                </a:solidFill>
                <a:effectLst/>
                <a:latin typeface="Segoe WPC"/>
              </a:rPr>
              <a:t>sends data to a remote server</a:t>
            </a:r>
            <a:r>
              <a:rPr lang="en-US" b="0" i="0" dirty="0">
                <a:solidFill>
                  <a:schemeClr val="tx1"/>
                </a:solidFill>
                <a:effectLst/>
                <a:latin typeface="Segoe WPC"/>
              </a:rPr>
              <a:t> at configurable intervals.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971A4-44BA-4AF0-8735-D4A14D9B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99" y="2197114"/>
            <a:ext cx="5953956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3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0B6B4-6895-4C4E-9D92-7A670BD3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63" y="523589"/>
            <a:ext cx="75162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4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63088-E60F-4610-86FD-7589040A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2" y="1171379"/>
            <a:ext cx="748769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6E2FE-142A-4BE8-9333-3D0B7A9F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6" y="432276"/>
            <a:ext cx="7543807" cy="42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61FFC-C19C-4DF4-B7DB-B58C95096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62"/>
          <a:stretch/>
        </p:blipFill>
        <p:spPr>
          <a:xfrm>
            <a:off x="1134313" y="393710"/>
            <a:ext cx="6688871" cy="21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8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376FC-CE89-4474-AD98-8B83E0C4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2" y="795089"/>
            <a:ext cx="6554115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8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09A38-36CC-47CA-9A2F-F597B8E9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46" y="261615"/>
            <a:ext cx="783064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4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33959-EB12-4C2E-827A-E9108E81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69" y="823668"/>
            <a:ext cx="653506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9E295-8188-4D32-8309-D47314AB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37" y="480720"/>
            <a:ext cx="6630325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51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AC788-95AA-4593-AB5A-EC008D45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38" y="765544"/>
            <a:ext cx="7336908" cy="3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8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006F20-3D3B-4F83-A0F3-0C7AFE980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69" y="1162732"/>
            <a:ext cx="7262037" cy="2064317"/>
          </a:xfrm>
          <a:prstGeom prst="rect">
            <a:avLst/>
          </a:prstGeom>
          <a:solidFill>
            <a:srgbClr val="1818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9675" rIns="0" bIns="5395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Use 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This is an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industrial IoT power monitoring system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that: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  <a:p>
            <a:pPr lvl="1">
              <a:buClrTx/>
              <a:buFontTx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Measures AC voltage/current/power/energy from machinery</a:t>
            </a:r>
          </a:p>
          <a:p>
            <a:pPr lvl="1">
              <a:buClrTx/>
              <a:buFontTx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Displays real-time values locally on LCD</a:t>
            </a:r>
          </a:p>
          <a:p>
            <a:pPr lvl="1">
              <a:buClrTx/>
              <a:buFontTx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Provides web dashboard for remote viewing</a:t>
            </a:r>
          </a:p>
          <a:p>
            <a:pPr lvl="1">
              <a:buClrTx/>
              <a:buFontTx/>
              <a:buAutoNum type="arabicPeriod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Logs data to cloud 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 for historical tracking/analytics</a:t>
            </a:r>
          </a:p>
          <a:p>
            <a:pPr lvl="1">
              <a:buClrTx/>
              <a:buFontTx/>
              <a:buAutoNum type="arabicPeriod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Artifakt Element Medium" panose="020B0603050000020004" pitchFamily="34" charset="0"/>
                <a:ea typeface="Artifakt Element Medium" panose="020B0603050000020004" pitchFamily="34" charset="0"/>
              </a:rPr>
              <a:t>Supports multi-device deployments via unique dev_id/mc_id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tifakt Element Medium" panose="020B0603050000020004" pitchFamily="34" charset="0"/>
              <a:ea typeface="Artifakt Element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2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6BEDC-351F-4D5C-BDA3-EE4A6AE5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62" y="229415"/>
            <a:ext cx="4105848" cy="260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DBD46-7958-4A1E-B7E1-07EBD3E3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7" y="2993371"/>
            <a:ext cx="7793665" cy="14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2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A5C8C-0DF9-429F-B8D9-362EB110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35" y="874899"/>
            <a:ext cx="6608430" cy="415362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8762E5-D687-44E3-BA5F-D2D5F31D4B8E}"/>
              </a:ext>
            </a:extLst>
          </p:cNvPr>
          <p:cNvSpPr/>
          <p:nvPr/>
        </p:nvSpPr>
        <p:spPr>
          <a:xfrm>
            <a:off x="2551814" y="1839433"/>
            <a:ext cx="1031358" cy="563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48771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FBDA7-B748-4256-8279-2162A1FF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3" y="233036"/>
            <a:ext cx="772585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0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550323-FDF0-437A-AB4E-D0158ED98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25" y="1168359"/>
            <a:ext cx="7559749" cy="3389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F5EAD-6A7C-4C43-8EDA-A634D381DA5C}"/>
              </a:ext>
            </a:extLst>
          </p:cNvPr>
          <p:cNvSpPr txBox="1"/>
          <p:nvPr/>
        </p:nvSpPr>
        <p:spPr>
          <a:xfrm>
            <a:off x="792125" y="6807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https://www.php.net/</a:t>
            </a:r>
          </a:p>
        </p:txBody>
      </p:sp>
    </p:spTree>
    <p:extLst>
      <p:ext uri="{BB962C8B-B14F-4D97-AF65-F5344CB8AC3E}">
        <p14:creationId xmlns:p14="http://schemas.microsoft.com/office/powerpoint/2010/main" val="217285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F26B5-2BB3-49EF-918B-BD5DD4BE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31155"/>
            <a:ext cx="7717500" cy="576000"/>
          </a:xfrm>
        </p:spPr>
        <p:txBody>
          <a:bodyPr/>
          <a:lstStyle/>
          <a:p>
            <a:r>
              <a:rPr lang="en-US" dirty="0"/>
              <a:t>Backend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1A787-DD87-461D-B1E9-A48B31B4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1546829"/>
            <a:ext cx="7717500" cy="2384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1D7E3-B212-495B-98F6-67A79A27041C}"/>
              </a:ext>
            </a:extLst>
          </p:cNvPr>
          <p:cNvSpPr txBox="1"/>
          <p:nvPr/>
        </p:nvSpPr>
        <p:spPr>
          <a:xfrm>
            <a:off x="713250" y="10720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https://www.phpmyadmin.net/</a:t>
            </a:r>
          </a:p>
        </p:txBody>
      </p:sp>
    </p:spTree>
    <p:extLst>
      <p:ext uri="{BB962C8B-B14F-4D97-AF65-F5344CB8AC3E}">
        <p14:creationId xmlns:p14="http://schemas.microsoft.com/office/powerpoint/2010/main" val="3928149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91032D-9ADA-45C5-B39C-D6FFF86B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01" y="988828"/>
            <a:ext cx="7425598" cy="3987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48D4E-08B8-43BE-9A06-A7205A98F5D6}"/>
              </a:ext>
            </a:extLst>
          </p:cNvPr>
          <p:cNvSpPr txBox="1"/>
          <p:nvPr/>
        </p:nvSpPr>
        <p:spPr>
          <a:xfrm>
            <a:off x="859201" y="5212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https://grafana.com/grafana/download</a:t>
            </a:r>
          </a:p>
        </p:txBody>
      </p:sp>
    </p:spTree>
    <p:extLst>
      <p:ext uri="{BB962C8B-B14F-4D97-AF65-F5344CB8AC3E}">
        <p14:creationId xmlns:p14="http://schemas.microsoft.com/office/powerpoint/2010/main" val="274073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8CDF6-975B-42D3-9493-F9B1C6DA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– micro controler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04838-A49D-4827-A2EC-EDAB9907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01" y="1196118"/>
            <a:ext cx="7395010" cy="24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05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7B83B-8B48-4583-BE4D-117E2838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6" y="458617"/>
            <a:ext cx="7474688" cy="42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0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01BB-615D-4ABC-BBAC-DB02C72C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การติดตั้ง </a:t>
            </a:r>
            <a:r>
              <a:rPr lang="en-US" dirty="0"/>
              <a:t>Software </a:t>
            </a:r>
            <a:r>
              <a:rPr lang="th-TH" dirty="0"/>
              <a:t>บน </a:t>
            </a:r>
            <a:r>
              <a:rPr lang="en-US" dirty="0"/>
              <a:t>Cloud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7B596-BF76-4BB1-88F8-60CB06BD6E20}"/>
              </a:ext>
            </a:extLst>
          </p:cNvPr>
          <p:cNvSpPr txBox="1"/>
          <p:nvPr/>
        </p:nvSpPr>
        <p:spPr>
          <a:xfrm>
            <a:off x="3310055" y="17061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https://m.do.co/c/fbc7a836fe39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ACE9C9B-8BE6-4A25-B27C-C0A6763E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894" y="1115500"/>
            <a:ext cx="2048161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E9040-09FB-4E34-99FA-73518823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279" y="2194034"/>
            <a:ext cx="4225441" cy="26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388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28511-93E7-48CA-8249-611572FD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30" y="207069"/>
            <a:ext cx="6782035" cy="47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50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222AD-470E-4024-AAB3-49951DCF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40" y="807406"/>
            <a:ext cx="7517218" cy="33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7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EF58B-B7FA-4147-B589-449D0A3B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4" y="0"/>
            <a:ext cx="8101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4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202A8-8E6A-47A6-BF8C-A74803AF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817469"/>
            <a:ext cx="7570382" cy="33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79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6E1E8-3702-4A66-AE5B-5C3AB70E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30" y="2571750"/>
            <a:ext cx="1462563" cy="225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CD037-AEF7-4443-A33F-E2A721DE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40" y="424871"/>
            <a:ext cx="6900530" cy="3148266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1CB0306-34EC-4AFB-ABF7-411EB384E6F3}"/>
              </a:ext>
            </a:extLst>
          </p:cNvPr>
          <p:cNvSpPr/>
          <p:nvPr/>
        </p:nvSpPr>
        <p:spPr>
          <a:xfrm>
            <a:off x="2105247" y="3625702"/>
            <a:ext cx="1573618" cy="489098"/>
          </a:xfrm>
          <a:custGeom>
            <a:avLst/>
            <a:gdLst>
              <a:gd name="connsiteX0" fmla="*/ 0 w 1573618"/>
              <a:gd name="connsiteY0" fmla="*/ 489098 h 489098"/>
              <a:gd name="connsiteX1" fmla="*/ 1573618 w 1573618"/>
              <a:gd name="connsiteY1" fmla="*/ 489098 h 489098"/>
              <a:gd name="connsiteX2" fmla="*/ 1573618 w 1573618"/>
              <a:gd name="connsiteY2" fmla="*/ 0 h 48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618" h="489098">
                <a:moveTo>
                  <a:pt x="0" y="489098"/>
                </a:moveTo>
                <a:lnTo>
                  <a:pt x="1573618" y="489098"/>
                </a:lnTo>
                <a:lnTo>
                  <a:pt x="157361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DBBE6D-60DA-42C8-8546-D3135116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70" y="3953982"/>
            <a:ext cx="3558084" cy="97644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405049-D627-4FEA-91DB-5A270989931F}"/>
              </a:ext>
            </a:extLst>
          </p:cNvPr>
          <p:cNvSpPr/>
          <p:nvPr/>
        </p:nvSpPr>
        <p:spPr>
          <a:xfrm>
            <a:off x="5922335" y="2328530"/>
            <a:ext cx="0" cy="1573619"/>
          </a:xfrm>
          <a:custGeom>
            <a:avLst/>
            <a:gdLst>
              <a:gd name="connsiteX0" fmla="*/ 0 w 0"/>
              <a:gd name="connsiteY0" fmla="*/ 0 h 1573619"/>
              <a:gd name="connsiteX1" fmla="*/ 0 w 0"/>
              <a:gd name="connsiteY1" fmla="*/ 1573619 h 1573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73619">
                <a:moveTo>
                  <a:pt x="0" y="0"/>
                </a:moveTo>
                <a:lnTo>
                  <a:pt x="0" y="1573619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0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A3002-0EDB-4794-81FE-A7DEFC5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35" y="563525"/>
            <a:ext cx="7609130" cy="32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2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CA224-CDAA-46C9-A0E0-A8927353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825155"/>
            <a:ext cx="7527851" cy="33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20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69A82-C091-4DC8-8FC3-5F90AEA6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1" y="397599"/>
            <a:ext cx="7262037" cy="27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DB9A5-0636-43B3-A47E-87808683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86" y="780800"/>
            <a:ext cx="674464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1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57D3D-C40E-4165-931D-952266A2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" y="957037"/>
            <a:ext cx="7708606" cy="2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60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ABD2-CAF0-4962-A75D-6233AA21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8" y="818906"/>
            <a:ext cx="7740503" cy="3001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41933-900A-44A9-9E6F-2E02484D6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2" y="3986467"/>
            <a:ext cx="7602279" cy="9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1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053BA-D7A3-4D31-B50A-604DAFB21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354249"/>
            <a:ext cx="7559749" cy="2734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3BF2E-1178-4DC3-8FE2-586844CB3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53" y="3914934"/>
            <a:ext cx="7410893" cy="7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1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9F89F-5F17-4659-B8A0-FAC13D77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58" y="265813"/>
            <a:ext cx="7538484" cy="276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79DF1-092F-4BE3-9946-7944C7F7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2" y="3384456"/>
            <a:ext cx="7157261" cy="108121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5E01BB4A-5F04-40B3-BD43-36F796A1D402}"/>
              </a:ext>
            </a:extLst>
          </p:cNvPr>
          <p:cNvSpPr/>
          <p:nvPr/>
        </p:nvSpPr>
        <p:spPr>
          <a:xfrm>
            <a:off x="4284921" y="2870791"/>
            <a:ext cx="489098" cy="43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2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94C0A-B941-4A8C-B69B-DCC7A967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69" y="427498"/>
            <a:ext cx="4513637" cy="3710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B94DF-A7DB-4332-AB64-3CD6B46E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68" y="3261076"/>
            <a:ext cx="3372499" cy="12790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082C9A-6D7B-4A36-80E8-CFA42AF4D23A}"/>
              </a:ext>
            </a:extLst>
          </p:cNvPr>
          <p:cNvCxnSpPr/>
          <p:nvPr/>
        </p:nvCxnSpPr>
        <p:spPr>
          <a:xfrm flipH="1">
            <a:off x="2806995" y="2571750"/>
            <a:ext cx="286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601ADC-D624-4AAE-9DE1-92410FA09930}"/>
              </a:ext>
            </a:extLst>
          </p:cNvPr>
          <p:cNvSpPr txBox="1"/>
          <p:nvPr/>
        </p:nvSpPr>
        <p:spPr>
          <a:xfrm>
            <a:off x="5741581" y="241786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26917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613C4-AB17-4A33-92D3-00DE7EF7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22100"/>
            <a:ext cx="7325833" cy="360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1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A2BD9-FF57-4C35-8E63-B0627462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25" y="310859"/>
            <a:ext cx="7368363" cy="2031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53D4E-25A1-4335-9950-B17A3740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6" y="2571750"/>
            <a:ext cx="7198242" cy="231418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BA4827A-868B-4FA3-8B1A-112C2BEC72B4}"/>
              </a:ext>
            </a:extLst>
          </p:cNvPr>
          <p:cNvSpPr/>
          <p:nvPr/>
        </p:nvSpPr>
        <p:spPr>
          <a:xfrm>
            <a:off x="2179674" y="1998921"/>
            <a:ext cx="233917" cy="691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13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EB710-B358-444A-A1E8-BEA6BE122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" y="0"/>
            <a:ext cx="88334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6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B4C2E-89CC-4E35-A9AB-2BE4335B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74" y="204802"/>
            <a:ext cx="6913979" cy="47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35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F14D8-D482-4090-A093-53E021FA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1" y="384944"/>
            <a:ext cx="5563376" cy="60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F0182-B3B9-46A0-A8F3-588CD56F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1" y="1448592"/>
            <a:ext cx="6751234" cy="1589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50-C552-47BC-8DCF-F54168BE9EDF}"/>
              </a:ext>
            </a:extLst>
          </p:cNvPr>
          <p:cNvCxnSpPr/>
          <p:nvPr/>
        </p:nvCxnSpPr>
        <p:spPr>
          <a:xfrm flipH="1">
            <a:off x="5730949" y="2052084"/>
            <a:ext cx="2020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FEC0BD-6A9B-4A5D-9686-AB3491715602}"/>
              </a:ext>
            </a:extLst>
          </p:cNvPr>
          <p:cNvSpPr txBox="1"/>
          <p:nvPr/>
        </p:nvSpPr>
        <p:spPr>
          <a:xfrm>
            <a:off x="7751135" y="189819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D8167-498D-428E-81B8-150DD88528DC}"/>
              </a:ext>
            </a:extLst>
          </p:cNvPr>
          <p:cNvSpPr txBox="1"/>
          <p:nvPr/>
        </p:nvSpPr>
        <p:spPr>
          <a:xfrm>
            <a:off x="7464055" y="2172626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directory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8105C6-E483-4E00-9B6D-00DE229C83E6}"/>
              </a:ext>
            </a:extLst>
          </p:cNvPr>
          <p:cNvCxnSpPr>
            <a:cxnSpLocks/>
          </p:cNvCxnSpPr>
          <p:nvPr/>
        </p:nvCxnSpPr>
        <p:spPr>
          <a:xfrm flipH="1">
            <a:off x="6071191" y="2293170"/>
            <a:ext cx="1339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8E4FA6-29EC-49D5-9967-7EFE0DC921DC}"/>
              </a:ext>
            </a:extLst>
          </p:cNvPr>
          <p:cNvSpPr txBox="1"/>
          <p:nvPr/>
        </p:nvSpPr>
        <p:spPr>
          <a:xfrm>
            <a:off x="7598766" y="265557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file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78A1ED-C36C-4274-98A9-DCD7F43DC6C0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7304567" y="2809465"/>
            <a:ext cx="2941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20030B5-509D-4B79-AA2F-CBCB7776A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42"/>
          <a:stretch/>
        </p:blipFill>
        <p:spPr>
          <a:xfrm>
            <a:off x="739800" y="3286180"/>
            <a:ext cx="6506483" cy="121461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15A6E-7A79-4633-9A2C-B66E958F0A67}"/>
              </a:ext>
            </a:extLst>
          </p:cNvPr>
          <p:cNvCxnSpPr/>
          <p:nvPr/>
        </p:nvCxnSpPr>
        <p:spPr>
          <a:xfrm>
            <a:off x="6156251" y="2809465"/>
            <a:ext cx="0" cy="76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7AC198-082D-4455-918F-4BD25FC818DE}"/>
              </a:ext>
            </a:extLst>
          </p:cNvPr>
          <p:cNvSpPr txBox="1"/>
          <p:nvPr/>
        </p:nvSpPr>
        <p:spPr>
          <a:xfrm>
            <a:off x="7246283" y="3965845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 &amp; Click Left</a:t>
            </a:r>
          </a:p>
          <a:p>
            <a:r>
              <a:rPr lang="en-US" sz="1200" dirty="0"/>
              <a:t>Copy</a:t>
            </a:r>
          </a:p>
          <a:p>
            <a:r>
              <a:rPr lang="en-US" sz="1200" dirty="0"/>
              <a:t>Exit use </a:t>
            </a:r>
            <a:r>
              <a:rPr lang="en-US" sz="1200" dirty="0" err="1"/>
              <a:t>Ctrl+x</a:t>
            </a:r>
            <a:endParaRPr lang="en-US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6DD534-9166-495D-957D-6D4A605EA8E7}"/>
              </a:ext>
            </a:extLst>
          </p:cNvPr>
          <p:cNvCxnSpPr>
            <a:stCxn id="16" idx="3"/>
          </p:cNvCxnSpPr>
          <p:nvPr/>
        </p:nvCxnSpPr>
        <p:spPr>
          <a:xfrm flipH="1" flipV="1">
            <a:off x="6507127" y="3859620"/>
            <a:ext cx="739156" cy="33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388641-8244-4804-8C20-A0A9075241F4}"/>
              </a:ext>
            </a:extLst>
          </p:cNvPr>
          <p:cNvSpPr txBox="1"/>
          <p:nvPr/>
        </p:nvSpPr>
        <p:spPr>
          <a:xfrm>
            <a:off x="2286000" y="23274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d1799b3c534f958ac1e9bf09f34b46ae78cc10a1156a9169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0EEC47-3E7E-4100-8799-B367FA70E788}"/>
              </a:ext>
            </a:extLst>
          </p:cNvPr>
          <p:cNvSpPr txBox="1"/>
          <p:nvPr/>
        </p:nvSpPr>
        <p:spPr>
          <a:xfrm>
            <a:off x="739799" y="4605584"/>
            <a:ext cx="5536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d1799b3c534f958ac1e9bf09f34b46ae78cc10a1156a9169</a:t>
            </a:r>
          </a:p>
        </p:txBody>
      </p:sp>
    </p:spTree>
    <p:extLst>
      <p:ext uri="{BB962C8B-B14F-4D97-AF65-F5344CB8AC3E}">
        <p14:creationId xmlns:p14="http://schemas.microsoft.com/office/powerpoint/2010/main" val="45672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948E5-066F-4DB4-95AC-0B4090E8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58" y="744279"/>
            <a:ext cx="7677162" cy="3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4C87A-152B-4633-BD48-6E31E19F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62" y="179080"/>
            <a:ext cx="6527876" cy="47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89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F9FAB-C00D-4C40-8165-5AE27DD1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7" y="556966"/>
            <a:ext cx="7020905" cy="192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976CD-E56A-458F-A447-6D1888FA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57" y="2666292"/>
            <a:ext cx="6163535" cy="35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4EB14-1A79-4D66-A5C6-8FD105086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57" y="3165319"/>
            <a:ext cx="662079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08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5C10D-C00F-470B-A37D-C8F61FD7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99" y="343008"/>
            <a:ext cx="6135130" cy="46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70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66F25-61E1-43A3-8413-BB9CBCBD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72" y="563524"/>
            <a:ext cx="7633309" cy="2571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21FBB-972D-4DD0-B2B1-B710D84EFD2A}"/>
              </a:ext>
            </a:extLst>
          </p:cNvPr>
          <p:cNvSpPr txBox="1"/>
          <p:nvPr/>
        </p:nvSpPr>
        <p:spPr>
          <a:xfrm>
            <a:off x="851471" y="3697622"/>
            <a:ext cx="7505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http://137.184.86.182/iot2025/e089/insertE1.php?devid=e089&amp;mcid=m-001&amp;amp=0.000&amp;volt=234.1&amp;pf=0.00&amp;energy=0.24</a:t>
            </a:r>
          </a:p>
        </p:txBody>
      </p:sp>
    </p:spTree>
    <p:extLst>
      <p:ext uri="{BB962C8B-B14F-4D97-AF65-F5344CB8AC3E}">
        <p14:creationId xmlns:p14="http://schemas.microsoft.com/office/powerpoint/2010/main" val="11829290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34537-63E5-49EF-8238-834839477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04" y="371732"/>
            <a:ext cx="6653145" cy="128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D062C-93BD-4097-9B21-3CA2014C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04" y="2010218"/>
            <a:ext cx="5525271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907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A92F7-FBEA-4361-80E2-449DF991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4" y="404038"/>
            <a:ext cx="7583149" cy="3997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DCD2F-D63E-4731-856A-7B35D059D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749"/>
          <a:stretch/>
        </p:blipFill>
        <p:spPr>
          <a:xfrm>
            <a:off x="874694" y="4739462"/>
            <a:ext cx="5300470" cy="3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83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45383-D1AA-4110-A269-F78941C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1050918"/>
            <a:ext cx="7814930" cy="259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53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2704-7AB3-43F4-ABEB-E96CCA19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php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DC0A-4640-4B32-9013-103C987D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0" y="1394699"/>
            <a:ext cx="7030431" cy="695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512C1-6F4A-4A0A-A76E-D8B529C9BD31}"/>
              </a:ext>
            </a:extLst>
          </p:cNvPr>
          <p:cNvSpPr txBox="1"/>
          <p:nvPr/>
        </p:nvSpPr>
        <p:spPr>
          <a:xfrm>
            <a:off x="798308" y="2310140"/>
            <a:ext cx="6049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http://137.184.86.182</a:t>
            </a:r>
            <a:r>
              <a:rPr lang="en-US" dirty="0">
                <a:solidFill>
                  <a:srgbClr val="FF0000"/>
                </a:solidFill>
              </a:rPr>
              <a:t>/iot2025/e089</a:t>
            </a:r>
            <a:r>
              <a:rPr lang="en-US" dirty="0"/>
              <a:t>/insertE1.php?devid=e089&amp;mcid=m-001&amp;amp=0.000&amp;volt=234.1&amp;pf=0.00&amp;energy=0.24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A3D82E-771D-49B6-B406-23B2F7B4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73" y="3175968"/>
            <a:ext cx="7106588" cy="698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1369D3-3FB5-4C9E-98A8-18E7A3C8F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55" y="4124759"/>
            <a:ext cx="8000289" cy="1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9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0A5A1-9B6C-4E88-B648-29B2E5EA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51" y="106325"/>
            <a:ext cx="6171105" cy="4601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9B16F-4D88-42AA-AC55-768FCD285411}"/>
              </a:ext>
            </a:extLst>
          </p:cNvPr>
          <p:cNvSpPr txBox="1"/>
          <p:nvPr/>
        </p:nvSpPr>
        <p:spPr>
          <a:xfrm>
            <a:off x="1584250" y="4775565"/>
            <a:ext cx="5890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https://github.com/drpasidth/esp32_pzem/blob/main/insertE1.php</a:t>
            </a:r>
          </a:p>
        </p:txBody>
      </p:sp>
    </p:spTree>
    <p:extLst>
      <p:ext uri="{BB962C8B-B14F-4D97-AF65-F5344CB8AC3E}">
        <p14:creationId xmlns:p14="http://schemas.microsoft.com/office/powerpoint/2010/main" val="489867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AEF08-3575-49DE-839D-D4CC0E5C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99" y="396373"/>
            <a:ext cx="6077798" cy="1905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DBE60-BE6B-4B4F-8852-6799917D171F}"/>
              </a:ext>
            </a:extLst>
          </p:cNvPr>
          <p:cNvSpPr txBox="1"/>
          <p:nvPr/>
        </p:nvSpPr>
        <p:spPr>
          <a:xfrm>
            <a:off x="2700670" y="2838893"/>
            <a:ext cx="2898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Change to http://188.166.252.164/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D711CD-E647-4113-9C20-FEF750C19980}"/>
              </a:ext>
            </a:extLst>
          </p:cNvPr>
          <p:cNvCxnSpPr/>
          <p:nvPr/>
        </p:nvCxnSpPr>
        <p:spPr>
          <a:xfrm>
            <a:off x="3902149" y="1935126"/>
            <a:ext cx="0" cy="79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7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667BB-BC8D-4524-B655-091444DE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809379"/>
            <a:ext cx="671606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1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4357D-C5CA-46BD-88C0-1312E5E7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26" y="340242"/>
            <a:ext cx="4750952" cy="4463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C07FC8-4D9E-47BC-B626-8D29E94A6FDE}"/>
              </a:ext>
            </a:extLst>
          </p:cNvPr>
          <p:cNvSpPr txBox="1"/>
          <p:nvPr/>
        </p:nvSpPr>
        <p:spPr>
          <a:xfrm>
            <a:off x="5837275" y="478465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Upload</a:t>
            </a:r>
          </a:p>
        </p:txBody>
      </p:sp>
    </p:spTree>
    <p:extLst>
      <p:ext uri="{BB962C8B-B14F-4D97-AF65-F5344CB8AC3E}">
        <p14:creationId xmlns:p14="http://schemas.microsoft.com/office/powerpoint/2010/main" val="17133484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7BCFC-E2FB-4754-81D0-CC049BC3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347541"/>
            <a:ext cx="7368362" cy="1871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4DFA2-0876-4652-AFDD-E628796D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03" y="2322107"/>
            <a:ext cx="6220046" cy="270764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55D1C4-9F3B-4DBA-A635-20F8BA16340E}"/>
              </a:ext>
            </a:extLst>
          </p:cNvPr>
          <p:cNvSpPr/>
          <p:nvPr/>
        </p:nvSpPr>
        <p:spPr>
          <a:xfrm>
            <a:off x="680484" y="2126512"/>
            <a:ext cx="542260" cy="2690037"/>
          </a:xfrm>
          <a:custGeom>
            <a:avLst/>
            <a:gdLst>
              <a:gd name="connsiteX0" fmla="*/ 191386 w 542260"/>
              <a:gd name="connsiteY0" fmla="*/ 0 h 2690037"/>
              <a:gd name="connsiteX1" fmla="*/ 0 w 542260"/>
              <a:gd name="connsiteY1" fmla="*/ 0 h 2690037"/>
              <a:gd name="connsiteX2" fmla="*/ 0 w 542260"/>
              <a:gd name="connsiteY2" fmla="*/ 2690037 h 2690037"/>
              <a:gd name="connsiteX3" fmla="*/ 223283 w 542260"/>
              <a:gd name="connsiteY3" fmla="*/ 2690037 h 2690037"/>
              <a:gd name="connsiteX4" fmla="*/ 542260 w 542260"/>
              <a:gd name="connsiteY4" fmla="*/ 2690037 h 269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260" h="2690037">
                <a:moveTo>
                  <a:pt x="191386" y="0"/>
                </a:moveTo>
                <a:lnTo>
                  <a:pt x="0" y="0"/>
                </a:lnTo>
                <a:lnTo>
                  <a:pt x="0" y="2690037"/>
                </a:lnTo>
                <a:lnTo>
                  <a:pt x="223283" y="2690037"/>
                </a:lnTo>
                <a:lnTo>
                  <a:pt x="542260" y="269003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91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C6ECF-E53D-4DBF-9576-A707D094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3" y="137668"/>
            <a:ext cx="5770227" cy="48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43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B61D2-C4DB-4CD4-B53B-050B0477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15" y="467833"/>
            <a:ext cx="4068198" cy="4361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4EA44-392E-44B9-B0B5-97DAE61F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70" y="467832"/>
            <a:ext cx="3157103" cy="19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B03DE-56E5-4FBB-801F-4AC6AC4D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Grafana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A1E6E-DB21-4A7A-98D0-5E3F4C13BBCD}"/>
              </a:ext>
            </a:extLst>
          </p:cNvPr>
          <p:cNvSpPr txBox="1"/>
          <p:nvPr/>
        </p:nvSpPr>
        <p:spPr>
          <a:xfrm>
            <a:off x="2190306" y="1115500"/>
            <a:ext cx="553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https://github.com/drpasidth/esp32_pzem/blob/main/grafana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E97E3-BD2C-4FD9-9456-5052A5A38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691500"/>
            <a:ext cx="7453423" cy="30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905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2282-CA05-4B9B-834D-2205151A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31" y="457756"/>
            <a:ext cx="7528502" cy="446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9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FBF75-796D-406B-9D7C-53ED93F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672771"/>
            <a:ext cx="7647085" cy="31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25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98BCC-24B2-4B93-9280-5FA16478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B695E-5863-421B-96E8-90855089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447467"/>
            <a:ext cx="7518280" cy="224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0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5E9C0-1BD0-4649-9B3D-FBC3BBF7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425301"/>
            <a:ext cx="5383694" cy="2741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0FFFD-66E7-4446-B2AF-B9D57787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378" y="2115879"/>
            <a:ext cx="4413761" cy="27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82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377EA-AE9C-4E37-BD13-7FE12D9A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312924"/>
            <a:ext cx="6049926" cy="1716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51354-721B-472D-9507-7AF85BC7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35" y="1711595"/>
            <a:ext cx="6273209" cy="32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0985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1479</Words>
  <Application>Microsoft Office PowerPoint</Application>
  <PresentationFormat>On-screen Show (16:9)</PresentationFormat>
  <Paragraphs>216</Paragraphs>
  <Slides>112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Artifakt Element Medium</vt:lpstr>
      <vt:lpstr>Barlow Semi Condensed</vt:lpstr>
      <vt:lpstr>Barlow Semi Condensed Medium</vt:lpstr>
      <vt:lpstr>Fjalla One</vt:lpstr>
      <vt:lpstr>Inter</vt:lpstr>
      <vt:lpstr>Roboto Mono</vt:lpstr>
      <vt:lpstr>Segoe WPC</vt:lpstr>
      <vt:lpstr>TH SarabunPSK</vt:lpstr>
      <vt:lpstr>Technology Consulting Infographics by Slidesgo</vt:lpstr>
      <vt:lpstr>I.O.T &amp; A.I. when small things meet big things</vt:lpstr>
      <vt:lpstr>Table of contents (A.M.)</vt:lpstr>
      <vt:lpstr>Table of contents (P.M.)</vt:lpstr>
      <vt:lpstr>PowerPoint Presentation</vt:lpstr>
      <vt:lpstr>PowerPoint Presentation</vt:lpstr>
      <vt:lpstr>ESP32 – micro controler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🎯 Top 5 สิ่งที่ต้องทำ</vt:lpstr>
      <vt:lpstr>PowerPoint Presentation</vt:lpstr>
      <vt:lpstr>PowerPoint Presentation</vt:lpstr>
      <vt:lpstr>PowerPoint Presentation</vt:lpstr>
      <vt:lpstr>Sensors</vt:lpstr>
      <vt:lpstr>Switch</vt:lpstr>
      <vt:lpstr>RS485</vt:lpstr>
      <vt:lpstr>PowerPoint Presentation</vt:lpstr>
      <vt:lpstr>PowerPoint Presentation</vt:lpstr>
      <vt:lpstr>Example</vt:lpstr>
      <vt:lpstr>PowerPoint Presentation</vt:lpstr>
      <vt:lpstr>Micro-python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2: Esp32-pzem</vt:lpstr>
      <vt:lpstr>PowerPoint Presentation</vt:lpstr>
      <vt:lpstr>PowerPoint Presentation</vt:lpstr>
      <vt:lpstr>PowerPoint Presentation</vt:lpstr>
      <vt:lpstr>PowerPoint Presentation</vt:lpstr>
      <vt:lpstr>Workshop #3 esp32-pzem-webserver.py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#4 : esp32-pzem-url.py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Backend Software</vt:lpstr>
      <vt:lpstr>PowerPoint Presentation</vt:lpstr>
      <vt:lpstr>PowerPoint Presentation</vt:lpstr>
      <vt:lpstr>การติดตั้ง Software บน Cloud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php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Grafana</vt:lpstr>
      <vt:lpstr>PowerPoint Presentation</vt:lpstr>
      <vt:lpstr>PowerPoint Presentation</vt:lpstr>
      <vt:lpstr>Set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I.O.T &amp; A.I. when small things meet big things</dc:title>
  <dc:creator>ADMINSTRATOR</dc:creator>
  <cp:lastModifiedBy>ADMINSTRATOR</cp:lastModifiedBy>
  <cp:revision>50</cp:revision>
  <dcterms:modified xsi:type="dcterms:W3CDTF">2025-12-03T10:52:34Z</dcterms:modified>
</cp:coreProperties>
</file>